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70" r:id="rId14"/>
    <p:sldId id="271" r:id="rId15"/>
    <p:sldId id="275" r:id="rId16"/>
    <p:sldId id="278" r:id="rId17"/>
    <p:sldId id="280" r:id="rId18"/>
    <p:sldId id="282" r:id="rId19"/>
    <p:sldId id="288" r:id="rId20"/>
    <p:sldId id="287" r:id="rId21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23"/>
      <p:italic r:id="rId24"/>
    </p:embeddedFont>
    <p:embeddedFont>
      <p:font typeface="Cabin" pitchFamily="2" charset="77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895900-14CC-4243-8230-97016A6E15D6}">
  <a:tblStyle styleId="{9C895900-14CC-4243-8230-97016A6E15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4"/>
    <p:restoredTop sz="94681"/>
  </p:normalViewPr>
  <p:slideViewPr>
    <p:cSldViewPr snapToGrid="0">
      <p:cViewPr varScale="1">
        <p:scale>
          <a:sx n="154" d="100"/>
          <a:sy n="154" d="100"/>
        </p:scale>
        <p:origin x="24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31acb969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31acb969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16f8cbce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16f8cbce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31acb9699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31acb9699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31acb969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31acb9699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31acb9699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31acb9699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16f8cbcee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16f8cbcee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e31acb9699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e31acb9699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e5b83c5cb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e5b83c5cba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e31acb9699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e31acb9699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049cf3496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e049cf3496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5b83c5cb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5b83c5cb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049cf349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049cf349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f9b2f743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f9b2f743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31acb969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31acb969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31acb969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31acb969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31acb969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31acb969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16f8cbce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16f8cbce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049cf3496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049cf3496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4000" y="1707654"/>
            <a:ext cx="3456000" cy="1566174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4000" y="3475044"/>
            <a:ext cx="3456000" cy="230833"/>
          </a:xfr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DD3CDD-D029-482B-B0C7-8148556A2425}"/>
              </a:ext>
            </a:extLst>
          </p:cNvPr>
          <p:cNvSpPr/>
          <p:nvPr/>
        </p:nvSpPr>
        <p:spPr>
          <a:xfrm>
            <a:off x="7110282" y="3832928"/>
            <a:ext cx="1890210" cy="1134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4953F-E8C8-4237-823E-C80F854F92B8}"/>
              </a:ext>
            </a:extLst>
          </p:cNvPr>
          <p:cNvSpPr txBox="1"/>
          <p:nvPr/>
        </p:nvSpPr>
        <p:spPr>
          <a:xfrm>
            <a:off x="6728649" y="4840002"/>
            <a:ext cx="2271843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75" dirty="0">
                <a:solidFill>
                  <a:schemeClr val="tx2"/>
                </a:solidFill>
                <a:latin typeface="Calibri" panose="020F0502020204030204" pitchFamily="34" charset="0"/>
              </a:rPr>
              <a:t>Together we will beat cancer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799656-09DB-4783-B27C-7BAA814B5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46" y="4299943"/>
            <a:ext cx="2110878" cy="4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0957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ption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1829047"/>
            <a:ext cx="3942160" cy="1485407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EA36F336-08E4-4E71-B479-98F032E8E4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6096" y="0"/>
            <a:ext cx="3707904" cy="51435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EAE266-1AED-426B-ABE4-360FFA7DD1E2}"/>
              </a:ext>
            </a:extLst>
          </p:cNvPr>
          <p:cNvSpPr/>
          <p:nvPr/>
        </p:nvSpPr>
        <p:spPr>
          <a:xfrm>
            <a:off x="251520" y="3776244"/>
            <a:ext cx="1836204" cy="1279782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284D46-3FE0-4651-9122-7C3AAD129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4482269"/>
            <a:ext cx="2214246" cy="4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6885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 - optio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1829047"/>
            <a:ext cx="3942160" cy="1485407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1CEBE5DC-07E1-4B65-9518-961D2B3183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6096" y="0"/>
            <a:ext cx="3707904" cy="51435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8B5E23-9338-459A-A8E7-4762B24C3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143" y="1059582"/>
            <a:ext cx="137172" cy="13717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C321904-BDBE-419A-B400-DC1CF0C4B86D}"/>
              </a:ext>
            </a:extLst>
          </p:cNvPr>
          <p:cNvSpPr/>
          <p:nvPr/>
        </p:nvSpPr>
        <p:spPr>
          <a:xfrm>
            <a:off x="251520" y="1005576"/>
            <a:ext cx="200025" cy="200025"/>
          </a:xfrm>
          <a:prstGeom prst="ellipse">
            <a:avLst/>
          </a:prstGeom>
          <a:solidFill>
            <a:srgbClr val="EC008C"/>
          </a:solidFill>
          <a:ln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5C9B4C-1761-4163-B0E9-E286F346BFDD}"/>
              </a:ext>
            </a:extLst>
          </p:cNvPr>
          <p:cNvSpPr/>
          <p:nvPr/>
        </p:nvSpPr>
        <p:spPr>
          <a:xfrm>
            <a:off x="953598" y="357504"/>
            <a:ext cx="310992" cy="310992"/>
          </a:xfrm>
          <a:prstGeom prst="ellipse">
            <a:avLst/>
          </a:prstGeom>
          <a:solidFill>
            <a:srgbClr val="1729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77CE84-C8D0-4A59-B596-71C9205AD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4" y="4515967"/>
            <a:ext cx="2110878" cy="4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98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 - option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1829047"/>
            <a:ext cx="3942160" cy="1485407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EA36F336-08E4-4E71-B479-98F032E8E4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6096" y="0"/>
            <a:ext cx="3707904" cy="51435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7BD166-F610-4586-9EE0-E9973EC99FEF}"/>
              </a:ext>
            </a:extLst>
          </p:cNvPr>
          <p:cNvSpPr/>
          <p:nvPr/>
        </p:nvSpPr>
        <p:spPr>
          <a:xfrm>
            <a:off x="251520" y="3776244"/>
            <a:ext cx="1836204" cy="1279782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241499-57D5-4B7B-84CD-D6C76928A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4482269"/>
            <a:ext cx="2214246" cy="4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3184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 - optio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1829047"/>
            <a:ext cx="3942160" cy="1485407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1CEBE5DC-07E1-4B65-9518-961D2B3183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6096" y="0"/>
            <a:ext cx="3707904" cy="51435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0FECDD-3436-426C-8DBD-F8CDDAB31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143" y="1059582"/>
            <a:ext cx="137172" cy="13717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C377E3B-3FEB-4504-9826-BAC76041BEDA}"/>
              </a:ext>
            </a:extLst>
          </p:cNvPr>
          <p:cNvSpPr/>
          <p:nvPr/>
        </p:nvSpPr>
        <p:spPr>
          <a:xfrm>
            <a:off x="251520" y="1005576"/>
            <a:ext cx="200025" cy="200025"/>
          </a:xfrm>
          <a:prstGeom prst="ellipse">
            <a:avLst/>
          </a:prstGeom>
          <a:solidFill>
            <a:srgbClr val="EC008C"/>
          </a:solidFill>
          <a:ln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4D8866-A746-4452-BC0D-42B729C259A0}"/>
              </a:ext>
            </a:extLst>
          </p:cNvPr>
          <p:cNvSpPr/>
          <p:nvPr/>
        </p:nvSpPr>
        <p:spPr>
          <a:xfrm>
            <a:off x="953598" y="357504"/>
            <a:ext cx="310992" cy="310992"/>
          </a:xfrm>
          <a:prstGeom prst="ellipse">
            <a:avLst/>
          </a:prstGeom>
          <a:solidFill>
            <a:srgbClr val="1729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AFEFBD-3898-4ED8-983A-068D02361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4" y="4515967"/>
            <a:ext cx="2110878" cy="4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58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E5FA-BEBB-4862-9C43-D14CCB29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3DF61-D91B-41EB-AE86-A0DBDBFF5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4DDFD-0837-41FA-8FBA-D37B3BB68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C404475-5ECB-4D36-A4F5-040C1856A096}" type="datetime2">
              <a:rPr lang="en-GB" smtClean="0"/>
              <a:pPr/>
              <a:t>Wednesday 2 October 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4EAA5-9395-4AA0-96B6-BD23C5245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Footer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C2346-9DC9-4EFE-9CC7-58A873883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3890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9FE78-1071-43B4-8733-6DC694827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A8F19-6500-41F2-994F-0C0B8A755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29613"/>
            <a:ext cx="3886200" cy="12028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A2526-AD2C-4E41-84D3-99AAD9431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29613"/>
            <a:ext cx="3886200" cy="12028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68D63-4560-490A-8851-3FAE68CD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FCC7DF-DE0D-449C-BEB8-BE8530498216}" type="datetime2">
              <a:rPr lang="en-GB" smtClean="0"/>
              <a:pPr/>
              <a:t>Wednesday 2 October 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C26FF-ADB8-40BD-B16C-6FD03308E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Footer Goes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3D376-5FFC-4424-BA90-E81E512C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70573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388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3BF9-E686-45D8-9BA8-4838328F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EE3A2-B671-440F-82DD-2CC2477DB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593-4DB0-4D81-8C54-FC3441CD6A31}" type="datetime2">
              <a:rPr lang="en-GB" smtClean="0"/>
              <a:t>Wednesday 2 October 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5F141-88CC-4C9B-BCBF-9411DD6B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1594B-2BB0-4059-A8A9-F6D66935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73481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4886D-F66E-4DA4-B896-2DD5F023B3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9841" y="4747669"/>
            <a:ext cx="3942000" cy="92333"/>
          </a:xfrm>
        </p:spPr>
        <p:txBody>
          <a:bodyPr/>
          <a:lstStyle/>
          <a:p>
            <a:fld id="{A97DCDC8-AA34-4254-B0FC-746FEFC2CCD2}" type="datetime2">
              <a:rPr lang="en-GB" smtClean="0"/>
              <a:t>Wednesday 2 October 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FCCD3-B48C-4476-9A97-D76934AFE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841" y="4894009"/>
            <a:ext cx="3942159" cy="92333"/>
          </a:xfrm>
        </p:spPr>
        <p:txBody>
          <a:bodyPr/>
          <a:lstStyle/>
          <a:p>
            <a:r>
              <a:rPr lang="en-GB"/>
              <a:t>Footer Goes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4CFAE-D0C0-468C-98D4-B14C14C4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65304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056096-ABC1-404A-9892-9E48F602C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46" y="4515967"/>
            <a:ext cx="2110878" cy="4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8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Whit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31231" y="1321782"/>
            <a:ext cx="3803665" cy="12061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243331" indent="-243331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88101" indent="-24477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731430" indent="-243331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76200" indent="-24477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709108" y="1321782"/>
            <a:ext cx="3803665" cy="12061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243331" indent="-243331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88101" indent="-24477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731430" indent="-243331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76200" indent="-24477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25077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option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4000" y="1707654"/>
            <a:ext cx="3456000" cy="1566174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4000" y="3475044"/>
            <a:ext cx="3456000" cy="230833"/>
          </a:xfrm>
        </p:spPr>
        <p:txBody>
          <a:bodyPr/>
          <a:lstStyle>
            <a:lvl1pPr marL="0" indent="0" algn="ctr">
              <a:buNone/>
              <a:defRPr sz="15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9CB002-D45B-4635-A81B-DEACB25146DD}"/>
              </a:ext>
            </a:extLst>
          </p:cNvPr>
          <p:cNvSpPr/>
          <p:nvPr/>
        </p:nvSpPr>
        <p:spPr>
          <a:xfrm>
            <a:off x="7110282" y="3813888"/>
            <a:ext cx="1836204" cy="1134126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ACE78-9094-4BAB-88B0-2409CB7F7313}"/>
              </a:ext>
            </a:extLst>
          </p:cNvPr>
          <p:cNvSpPr txBox="1"/>
          <p:nvPr/>
        </p:nvSpPr>
        <p:spPr>
          <a:xfrm>
            <a:off x="6678234" y="4840002"/>
            <a:ext cx="2271843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75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Together we will beat cancer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12D3E-807A-4A52-A8B7-5C9E77210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24" y="4299942"/>
            <a:ext cx="2214246" cy="4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7394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997D0358-D1A5-4615-A65D-68C0B35BE6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334" y="0"/>
            <a:ext cx="3689666" cy="51435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936653-3080-447B-B85A-CA4AC2D8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562" y="1383618"/>
            <a:ext cx="4104000" cy="1566174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083680-74B4-4455-AFC5-36F2C960F739}"/>
              </a:ext>
            </a:extLst>
          </p:cNvPr>
          <p:cNvSpPr/>
          <p:nvPr/>
        </p:nvSpPr>
        <p:spPr>
          <a:xfrm>
            <a:off x="251520" y="3776244"/>
            <a:ext cx="1836204" cy="1279782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4253DF-1ABC-4174-A75F-C3973F2D5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4482269"/>
            <a:ext cx="2214246" cy="4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553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tion 3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562" y="1383618"/>
            <a:ext cx="4104000" cy="1566174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62" y="3003798"/>
            <a:ext cx="3780000" cy="230833"/>
          </a:xfrm>
        </p:spPr>
        <p:txBody>
          <a:bodyPr/>
          <a:lstStyle>
            <a:lvl1pPr marL="0" indent="0" algn="ctr">
              <a:buNone/>
              <a:defRPr sz="150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4A112773-0389-44C1-9A6C-D346A4A50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334" y="0"/>
            <a:ext cx="3689666" cy="51435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892D67-F81D-4EAF-91FC-295D8C2F6020}"/>
              </a:ext>
            </a:extLst>
          </p:cNvPr>
          <p:cNvSpPr/>
          <p:nvPr/>
        </p:nvSpPr>
        <p:spPr>
          <a:xfrm>
            <a:off x="4991311" y="380471"/>
            <a:ext cx="310992" cy="310992"/>
          </a:xfrm>
          <a:prstGeom prst="ellipse">
            <a:avLst/>
          </a:prstGeom>
          <a:solidFill>
            <a:srgbClr val="1729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3C406D-B215-4935-8E9E-66DD87522B2E}"/>
              </a:ext>
            </a:extLst>
          </p:cNvPr>
          <p:cNvSpPr/>
          <p:nvPr/>
        </p:nvSpPr>
        <p:spPr>
          <a:xfrm>
            <a:off x="5156786" y="1255460"/>
            <a:ext cx="127857" cy="127857"/>
          </a:xfrm>
          <a:prstGeom prst="ellipse">
            <a:avLst/>
          </a:prstGeom>
          <a:solidFill>
            <a:srgbClr val="00B6ED"/>
          </a:solidFill>
          <a:ln>
            <a:solidFill>
              <a:srgbClr val="00B6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8AEAD39-6F92-40BC-B53B-719F85124F3E}"/>
              </a:ext>
            </a:extLst>
          </p:cNvPr>
          <p:cNvSpPr/>
          <p:nvPr/>
        </p:nvSpPr>
        <p:spPr>
          <a:xfrm>
            <a:off x="4595682" y="280458"/>
            <a:ext cx="200025" cy="200025"/>
          </a:xfrm>
          <a:prstGeom prst="ellipse">
            <a:avLst/>
          </a:prstGeom>
          <a:solidFill>
            <a:srgbClr val="EC008C"/>
          </a:solidFill>
          <a:ln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36AE6-2107-40DE-99F8-D4EE744CD5C2}"/>
              </a:ext>
            </a:extLst>
          </p:cNvPr>
          <p:cNvSpPr txBox="1"/>
          <p:nvPr/>
        </p:nvSpPr>
        <p:spPr>
          <a:xfrm>
            <a:off x="163578" y="4857408"/>
            <a:ext cx="2271843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75" dirty="0">
                <a:solidFill>
                  <a:schemeClr val="tx2"/>
                </a:solidFill>
                <a:latin typeface="Calibri" panose="020F0502020204030204" pitchFamily="34" charset="0"/>
              </a:rPr>
              <a:t>Together we will beat cancer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1263D7-559D-4BEC-80C9-175F6C07A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4" y="4299943"/>
            <a:ext cx="2110878" cy="4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47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- option 4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562" y="1383618"/>
            <a:ext cx="4104000" cy="1566174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62" y="3003798"/>
            <a:ext cx="3780000" cy="230833"/>
          </a:xfr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997D0358-D1A5-4615-A65D-68C0B35BE6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334" y="0"/>
            <a:ext cx="3689666" cy="51435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CF2C7-D150-4547-98EB-CC87532E06F2}"/>
              </a:ext>
            </a:extLst>
          </p:cNvPr>
          <p:cNvSpPr/>
          <p:nvPr/>
        </p:nvSpPr>
        <p:spPr>
          <a:xfrm>
            <a:off x="251520" y="3776244"/>
            <a:ext cx="1836204" cy="1134126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201BF-9504-4E8A-B769-8C83E1A8EB01}"/>
              </a:ext>
            </a:extLst>
          </p:cNvPr>
          <p:cNvSpPr txBox="1"/>
          <p:nvPr/>
        </p:nvSpPr>
        <p:spPr>
          <a:xfrm>
            <a:off x="143508" y="4857408"/>
            <a:ext cx="2271843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75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Together we will beat cancer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DF14C7-60D8-4D88-B7AB-897F26D5E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4299942"/>
            <a:ext cx="2214246" cy="4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6201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tion 4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562" y="1383618"/>
            <a:ext cx="4104000" cy="1566174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62" y="3003798"/>
            <a:ext cx="3780000" cy="230833"/>
          </a:xfr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997D0358-D1A5-4615-A65D-68C0B35BE6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334" y="0"/>
            <a:ext cx="3689666" cy="51435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0E9D85-FA01-435A-807C-2764FE1066EB}"/>
              </a:ext>
            </a:extLst>
          </p:cNvPr>
          <p:cNvSpPr/>
          <p:nvPr/>
        </p:nvSpPr>
        <p:spPr>
          <a:xfrm>
            <a:off x="251520" y="3776244"/>
            <a:ext cx="1836204" cy="1134126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835EBC-EFF7-4C19-A824-ABA43CC01B6F}"/>
              </a:ext>
            </a:extLst>
          </p:cNvPr>
          <p:cNvSpPr txBox="1"/>
          <p:nvPr/>
        </p:nvSpPr>
        <p:spPr>
          <a:xfrm>
            <a:off x="143508" y="4857408"/>
            <a:ext cx="2271843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75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Together we will beat cancer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A8B399-06C1-4EA0-AC8F-1340D16BC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8" y="4299942"/>
            <a:ext cx="2214246" cy="4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5150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071422"/>
            <a:ext cx="5616178" cy="1000658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E970A-69F0-4380-B369-6E5245E60786}"/>
              </a:ext>
            </a:extLst>
          </p:cNvPr>
          <p:cNvSpPr/>
          <p:nvPr/>
        </p:nvSpPr>
        <p:spPr>
          <a:xfrm>
            <a:off x="7110282" y="3915206"/>
            <a:ext cx="1836204" cy="1134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75505-2C65-4AA4-91A9-4D6D0D6AD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46" y="4515967"/>
            <a:ext cx="2110878" cy="4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0021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ption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071422"/>
            <a:ext cx="5616178" cy="1000658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057045-282D-4894-93DF-38BEDA5FC206}"/>
              </a:ext>
            </a:extLst>
          </p:cNvPr>
          <p:cNvSpPr/>
          <p:nvPr/>
        </p:nvSpPr>
        <p:spPr>
          <a:xfrm>
            <a:off x="7110282" y="3915206"/>
            <a:ext cx="1836204" cy="1134126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4F69F-2D00-4A70-A094-4F6050E9F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482269"/>
            <a:ext cx="2214246" cy="4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0666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ption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071422"/>
            <a:ext cx="5616178" cy="1000658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BDC983-CD54-481A-90C4-66C6E8002E4C}"/>
              </a:ext>
            </a:extLst>
          </p:cNvPr>
          <p:cNvSpPr/>
          <p:nvPr/>
        </p:nvSpPr>
        <p:spPr>
          <a:xfrm>
            <a:off x="7110282" y="3915206"/>
            <a:ext cx="1836204" cy="1134126"/>
          </a:xfrm>
          <a:prstGeom prst="rect">
            <a:avLst/>
          </a:prstGeom>
          <a:solidFill>
            <a:srgbClr val="A7A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34D5D9-5C59-429E-815C-3CEACC870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482269"/>
            <a:ext cx="2214246" cy="4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1570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optio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0" y="1829047"/>
            <a:ext cx="3942160" cy="1485407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1CEBE5DC-07E1-4B65-9518-961D2B3183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36096" y="0"/>
            <a:ext cx="3707904" cy="51435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CF35B7-1632-421B-8A62-A66970D923EA}"/>
              </a:ext>
            </a:extLst>
          </p:cNvPr>
          <p:cNvSpPr/>
          <p:nvPr/>
        </p:nvSpPr>
        <p:spPr>
          <a:xfrm>
            <a:off x="953598" y="357504"/>
            <a:ext cx="310992" cy="310992"/>
          </a:xfrm>
          <a:prstGeom prst="ellipse">
            <a:avLst/>
          </a:prstGeom>
          <a:solidFill>
            <a:srgbClr val="1729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62D73B-BBFA-449A-946A-8A819A1B7DF8}"/>
              </a:ext>
            </a:extLst>
          </p:cNvPr>
          <p:cNvSpPr/>
          <p:nvPr/>
        </p:nvSpPr>
        <p:spPr>
          <a:xfrm>
            <a:off x="1331640" y="696425"/>
            <a:ext cx="127857" cy="127857"/>
          </a:xfrm>
          <a:prstGeom prst="ellipse">
            <a:avLst/>
          </a:prstGeom>
          <a:solidFill>
            <a:srgbClr val="00B6ED"/>
          </a:solidFill>
          <a:ln>
            <a:solidFill>
              <a:srgbClr val="00B6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45F4B4-6C4B-4789-85A0-919776932321}"/>
              </a:ext>
            </a:extLst>
          </p:cNvPr>
          <p:cNvSpPr/>
          <p:nvPr/>
        </p:nvSpPr>
        <p:spPr>
          <a:xfrm>
            <a:off x="251520" y="1005576"/>
            <a:ext cx="200025" cy="200025"/>
          </a:xfrm>
          <a:prstGeom prst="ellipse">
            <a:avLst/>
          </a:prstGeom>
          <a:solidFill>
            <a:srgbClr val="EC008C"/>
          </a:solidFill>
          <a:ln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F331A-3129-4180-9508-489221126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4" y="4515967"/>
            <a:ext cx="2110878" cy="4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2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25EF75-4D52-440A-A177-AD7D86E6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3498"/>
            <a:ext cx="7886700" cy="461665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0E384-7329-4F48-9513-487423506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29612"/>
            <a:ext cx="7886700" cy="120610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2CADF-0F3F-4A6D-8357-3E5A35796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9841" y="4747669"/>
            <a:ext cx="3942000" cy="9233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600">
                <a:solidFill>
                  <a:schemeClr val="tx2"/>
                </a:solidFill>
              </a:defRPr>
            </a:lvl1pPr>
          </a:lstStyle>
          <a:p>
            <a:fld id="{7BFF6A76-928D-4240-A973-B16EE178E0D9}" type="datetime2">
              <a:rPr lang="en-GB" smtClean="0"/>
              <a:pPr/>
              <a:t>Wednesday 2 October 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8B8C9-4F22-4557-AE82-C88DC9015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894009"/>
            <a:ext cx="7884000" cy="923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600">
                <a:solidFill>
                  <a:schemeClr val="tx2"/>
                </a:solidFill>
              </a:defRPr>
            </a:lvl1pPr>
          </a:lstStyle>
          <a:p>
            <a:r>
              <a:rPr lang="en-GB"/>
              <a:t>Footer Goes Here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40DCD-F5B7-4664-87EE-F1FFDD430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4747669"/>
            <a:ext cx="575556" cy="9233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60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75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</p:sldLayoutIdLs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cap="all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45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69081" indent="-269081" algn="l" defTabSz="685800" rtl="0" eaLnBrk="1" latinLnBrk="0" hangingPunct="1">
        <a:lnSpc>
          <a:spcPct val="100000"/>
        </a:lnSpc>
        <a:spcBef>
          <a:spcPts val="450"/>
        </a:spcBef>
        <a:spcAft>
          <a:spcPts val="225"/>
        </a:spcAft>
        <a:buClr>
          <a:schemeClr val="bg2"/>
        </a:buClr>
        <a:buFont typeface="Arial" panose="020B0604020202020204" pitchFamily="34" charset="0"/>
        <a:buChar char="‒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473869" indent="-204788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Clr>
          <a:schemeClr val="bg2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42950" indent="-269081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Clr>
          <a:schemeClr val="bg2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0594" indent="-197644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Clr>
          <a:schemeClr val="bg2"/>
        </a:buClr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pos="7151">
          <p15:clr>
            <a:srgbClr val="F26B43"/>
          </p15:clr>
        </p15:guide>
        <p15:guide id="3" pos="3840">
          <p15:clr>
            <a:srgbClr val="F26B43"/>
          </p15:clr>
        </p15:guide>
        <p15:guide id="4" orient="horz" pos="1117">
          <p15:clr>
            <a:srgbClr val="F26B43"/>
          </p15:clr>
        </p15:guide>
        <p15:guide id="5" orient="horz" pos="4065">
          <p15:clr>
            <a:srgbClr val="F26B43"/>
          </p15:clr>
        </p15:guide>
        <p15:guide id="7" orient="horz" pos="41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bctraining.github.io/DGE_workshop_salmon_online/lessons/08a_DGE_LRT_results.html" TargetMode="External"/><Relationship Id="rId2" Type="http://schemas.openxmlformats.org/officeDocument/2006/relationships/hyperlink" Target="https://hbctraining.github.io/DGE_workshop_salmon/lessons/08_DGE_LRT.html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cap="none" dirty="0">
                <a:latin typeface="Avenir Book" panose="02000503020000020003" pitchFamily="2" charset="0"/>
              </a:rPr>
              <a:t>Models And Contrasts In</a:t>
            </a:r>
            <a:br>
              <a:rPr lang="en-GB" cap="none" dirty="0">
                <a:latin typeface="Avenir Book" panose="02000503020000020003" pitchFamily="2" charset="0"/>
              </a:rPr>
            </a:br>
            <a:r>
              <a:rPr lang="en-GB" cap="none" dirty="0">
                <a:latin typeface="Avenir Book" panose="02000503020000020003" pitchFamily="2" charset="0"/>
                <a:ea typeface="Courier New"/>
                <a:cs typeface="Courier New"/>
                <a:sym typeface="Courier New"/>
              </a:rPr>
              <a:t>R And Deseq2</a:t>
            </a: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00" y="4237265"/>
            <a:ext cx="1506571" cy="611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628650" y="169685"/>
            <a:ext cx="7886700" cy="461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666666"/>
                </a:solidFill>
              </a:rPr>
              <a:t>Linear Models in R |</a:t>
            </a:r>
            <a:r>
              <a:rPr lang="en-GB" dirty="0"/>
              <a:t> Model Specification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p25"/>
          <p:cNvSpPr txBox="1"/>
          <p:nvPr/>
        </p:nvSpPr>
        <p:spPr>
          <a:xfrm>
            <a:off x="3431425" y="3476150"/>
            <a:ext cx="96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Model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Matrix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426600" y="3248724"/>
            <a:ext cx="17205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x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&lt;factor&gt;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sample1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sample2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sample3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sample4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sample5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sample6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03" name="Google Shape;203;p25"/>
          <p:cNvCxnSpPr/>
          <p:nvPr/>
        </p:nvCxnSpPr>
        <p:spPr>
          <a:xfrm>
            <a:off x="3542775" y="3779025"/>
            <a:ext cx="875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" name="Google Shape;204;p25"/>
          <p:cNvSpPr/>
          <p:nvPr/>
        </p:nvSpPr>
        <p:spPr>
          <a:xfrm>
            <a:off x="4635524" y="3528542"/>
            <a:ext cx="1471361" cy="13470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1       0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1       1</a:t>
            </a:r>
            <a:endParaRPr dirty="0"/>
          </a:p>
        </p:txBody>
      </p:sp>
      <p:sp>
        <p:nvSpPr>
          <p:cNvPr id="205" name="Google Shape;205;p25"/>
          <p:cNvSpPr txBox="1"/>
          <p:nvPr/>
        </p:nvSpPr>
        <p:spPr>
          <a:xfrm rot="-2700000">
            <a:off x="4529968" y="2898215"/>
            <a:ext cx="11605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Intercept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 rot="-2700000">
            <a:off x="5268391" y="2999417"/>
            <a:ext cx="961382" cy="40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xB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3105897" y="3560885"/>
            <a:ext cx="437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highlight>
                  <a:schemeClr val="lt2"/>
                </a:highlight>
                <a:latin typeface="Cabin"/>
                <a:ea typeface="Cabin"/>
                <a:cs typeface="Cabin"/>
                <a:sym typeface="Cabin"/>
              </a:rPr>
              <a:t>~ x</a:t>
            </a:r>
            <a:endParaRPr sz="1700" dirty="0">
              <a:highlight>
                <a:schemeClr val="lt2"/>
              </a:highlight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208" name="Google Shape;208;p25"/>
          <p:cNvCxnSpPr/>
          <p:nvPr/>
        </p:nvCxnSpPr>
        <p:spPr>
          <a:xfrm>
            <a:off x="2239558" y="3779025"/>
            <a:ext cx="875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9" name="Google Shape;209;p25"/>
          <p:cNvSpPr txBox="1"/>
          <p:nvPr/>
        </p:nvSpPr>
        <p:spPr>
          <a:xfrm>
            <a:off x="2136025" y="3460516"/>
            <a:ext cx="96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Design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formula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5556575" y="771300"/>
            <a:ext cx="3072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Model: </a:t>
            </a: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lvl="0" indent="457200">
              <a:lnSpc>
                <a:spcPct val="115000"/>
              </a:lnSpc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Y =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+ 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baseline="30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b="1" dirty="0">
                <a:solidFill>
                  <a:srgbClr val="A64D79"/>
                </a:solidFill>
                <a:latin typeface="Cabin"/>
                <a:ea typeface="Cabin"/>
                <a:cs typeface="Cabin"/>
                <a:sym typeface="Cabin"/>
              </a:rPr>
              <a:t>X</a:t>
            </a:r>
            <a:r>
              <a:rPr lang="en-GB" b="1" baseline="-25000" dirty="0">
                <a:solidFill>
                  <a:srgbClr val="A64D79"/>
                </a:solidFill>
                <a:latin typeface="Cabin"/>
                <a:ea typeface="Cabin"/>
                <a:cs typeface="Cabin"/>
                <a:sym typeface="Cabin"/>
              </a:rPr>
              <a:t>B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+ 𝞊</a:t>
            </a:r>
            <a:endParaRPr b="1" baseline="-25000" dirty="0">
              <a:solidFill>
                <a:srgbClr val="A64D79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aseline="-25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</a:t>
            </a:r>
            <a:r>
              <a:rPr lang="en-GB" i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average of the reference group</a:t>
            </a:r>
            <a:endParaRPr i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</a:t>
            </a:r>
            <a:r>
              <a:rPr lang="en-GB" b="1" i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difference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to the reference group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525" y="695100"/>
            <a:ext cx="2497625" cy="19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/>
        </p:nvSpPr>
        <p:spPr>
          <a:xfrm>
            <a:off x="3458350" y="1633725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endParaRPr/>
          </a:p>
        </p:txBody>
      </p:sp>
      <p:cxnSp>
        <p:nvCxnSpPr>
          <p:cNvPr id="213" name="Google Shape;213;p25"/>
          <p:cNvCxnSpPr/>
          <p:nvPr/>
        </p:nvCxnSpPr>
        <p:spPr>
          <a:xfrm>
            <a:off x="3864700" y="1813525"/>
            <a:ext cx="86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5"/>
          <p:cNvCxnSpPr/>
          <p:nvPr/>
        </p:nvCxnSpPr>
        <p:spPr>
          <a:xfrm rot="10800000">
            <a:off x="4728450" y="1235125"/>
            <a:ext cx="0" cy="57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15" name="Google Shape;215;p25"/>
          <p:cNvSpPr txBox="1"/>
          <p:nvPr/>
        </p:nvSpPr>
        <p:spPr>
          <a:xfrm>
            <a:off x="4433450" y="1299300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245850" y="731425"/>
            <a:ext cx="2255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bin"/>
                <a:ea typeface="Cabin"/>
                <a:cs typeface="Cabin"/>
                <a:sym typeface="Cabin"/>
              </a:rPr>
              <a:t>Formula syntax in R:</a:t>
            </a:r>
            <a:endParaRPr sz="160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Cabin"/>
                <a:ea typeface="Cabin"/>
                <a:cs typeface="Cabin"/>
                <a:sym typeface="Cabin"/>
              </a:rPr>
              <a:t>outcome ~ predictors</a:t>
            </a:r>
            <a:endParaRPr sz="1600" b="1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628650" y="203139"/>
            <a:ext cx="7886700" cy="461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666666"/>
                </a:solidFill>
              </a:rPr>
              <a:t>Linear Models in R |</a:t>
            </a:r>
            <a:r>
              <a:rPr lang="en-GB" dirty="0"/>
              <a:t> Model Specification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" name="Google Shape;244;p27"/>
          <p:cNvSpPr txBox="1"/>
          <p:nvPr/>
        </p:nvSpPr>
        <p:spPr>
          <a:xfrm>
            <a:off x="3431425" y="3476150"/>
            <a:ext cx="96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Model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Matrix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426600" y="2981100"/>
            <a:ext cx="17205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x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&lt;factor&gt;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sample1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sample2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sample3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sample4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sample5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sample6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46" name="Google Shape;246;p27"/>
          <p:cNvCxnSpPr/>
          <p:nvPr/>
        </p:nvCxnSpPr>
        <p:spPr>
          <a:xfrm>
            <a:off x="3542775" y="3779025"/>
            <a:ext cx="875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47" name="Google Shape;247;p27"/>
          <p:cNvSpPr/>
          <p:nvPr/>
        </p:nvSpPr>
        <p:spPr>
          <a:xfrm>
            <a:off x="4635524" y="3338975"/>
            <a:ext cx="1188509" cy="13470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1       0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1       1</a:t>
            </a:r>
            <a:endParaRPr dirty="0"/>
          </a:p>
        </p:txBody>
      </p:sp>
      <p:sp>
        <p:nvSpPr>
          <p:cNvPr id="248" name="Google Shape;248;p27"/>
          <p:cNvSpPr/>
          <p:nvPr/>
        </p:nvSpPr>
        <p:spPr>
          <a:xfrm>
            <a:off x="5849284" y="3451275"/>
            <a:ext cx="387900" cy="353700"/>
          </a:xfrm>
          <a:prstGeom prst="mathMultiply">
            <a:avLst>
              <a:gd name="adj1" fmla="val 483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7"/>
          <p:cNvSpPr/>
          <p:nvPr/>
        </p:nvSpPr>
        <p:spPr>
          <a:xfrm>
            <a:off x="6350850" y="3385720"/>
            <a:ext cx="511789" cy="4848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 rot="-2700000">
            <a:off x="4539914" y="2732658"/>
            <a:ext cx="109266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Intercept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 rot="-2700000">
            <a:off x="5268391" y="2809850"/>
            <a:ext cx="961382" cy="40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xB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7329200" y="3254807"/>
            <a:ext cx="1680985" cy="14721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0*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0*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0*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1*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1*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1*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dirty="0"/>
          </a:p>
        </p:txBody>
      </p:sp>
      <p:sp>
        <p:nvSpPr>
          <p:cNvPr id="253" name="Google Shape;253;p27"/>
          <p:cNvSpPr/>
          <p:nvPr/>
        </p:nvSpPr>
        <p:spPr>
          <a:xfrm>
            <a:off x="6947000" y="3499575"/>
            <a:ext cx="290700" cy="203400"/>
          </a:xfrm>
          <a:prstGeom prst="mathEqual">
            <a:avLst>
              <a:gd name="adj1" fmla="val 14339"/>
              <a:gd name="adj2" fmla="val 1176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3138451" y="3585300"/>
            <a:ext cx="51381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~ x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255" name="Google Shape;255;p27"/>
          <p:cNvCxnSpPr/>
          <p:nvPr/>
        </p:nvCxnSpPr>
        <p:spPr>
          <a:xfrm>
            <a:off x="2239558" y="3779025"/>
            <a:ext cx="875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6" name="Google Shape;256;p27"/>
          <p:cNvSpPr txBox="1"/>
          <p:nvPr/>
        </p:nvSpPr>
        <p:spPr>
          <a:xfrm>
            <a:off x="2136025" y="3460516"/>
            <a:ext cx="96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Design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formula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5556575" y="771300"/>
            <a:ext cx="3072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Model: 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Y = </a:t>
            </a: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4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+ 𝛽</a:t>
            </a:r>
            <a:r>
              <a:rPr lang="en-GB" sz="14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sz="1400" baseline="30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sz="1400" b="1" dirty="0">
                <a:solidFill>
                  <a:srgbClr val="A64D79"/>
                </a:solidFill>
                <a:latin typeface="Cabin"/>
                <a:ea typeface="Cabin"/>
                <a:cs typeface="Cabin"/>
                <a:sym typeface="Cabin"/>
              </a:rPr>
              <a:t>X</a:t>
            </a:r>
            <a:r>
              <a:rPr lang="en-GB" sz="1400" b="1" baseline="-25000" dirty="0">
                <a:solidFill>
                  <a:srgbClr val="A64D79"/>
                </a:solidFill>
                <a:latin typeface="Cabin"/>
                <a:ea typeface="Cabin"/>
                <a:cs typeface="Cabin"/>
                <a:sym typeface="Cabin"/>
              </a:rPr>
              <a:t>B</a:t>
            </a:r>
            <a:endParaRPr sz="1400" b="1" baseline="-25000" dirty="0">
              <a:solidFill>
                <a:srgbClr val="A64D79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aseline="-25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4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</a:t>
            </a:r>
            <a:r>
              <a:rPr lang="en-GB" sz="1400" i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average of the reference group</a:t>
            </a:r>
            <a:endParaRPr sz="1400" i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4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</a:t>
            </a:r>
            <a:r>
              <a:rPr lang="en-GB" sz="1400" b="1" i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difference</a:t>
            </a: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to the reference group</a:t>
            </a:r>
            <a:endParaRPr sz="14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58" name="Google Shape;2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525" y="695100"/>
            <a:ext cx="2497625" cy="19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7"/>
          <p:cNvSpPr txBox="1"/>
          <p:nvPr/>
        </p:nvSpPr>
        <p:spPr>
          <a:xfrm>
            <a:off x="3458350" y="1633725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endParaRPr/>
          </a:p>
        </p:txBody>
      </p:sp>
      <p:cxnSp>
        <p:nvCxnSpPr>
          <p:cNvPr id="260" name="Google Shape;260;p27"/>
          <p:cNvCxnSpPr/>
          <p:nvPr/>
        </p:nvCxnSpPr>
        <p:spPr>
          <a:xfrm>
            <a:off x="3864700" y="1813525"/>
            <a:ext cx="86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27"/>
          <p:cNvCxnSpPr/>
          <p:nvPr/>
        </p:nvCxnSpPr>
        <p:spPr>
          <a:xfrm rot="10800000">
            <a:off x="4728450" y="1235125"/>
            <a:ext cx="0" cy="57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2" name="Google Shape;262;p27"/>
          <p:cNvSpPr txBox="1"/>
          <p:nvPr/>
        </p:nvSpPr>
        <p:spPr>
          <a:xfrm>
            <a:off x="4433450" y="1299300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endParaRPr/>
          </a:p>
        </p:txBody>
      </p:sp>
      <p:sp>
        <p:nvSpPr>
          <p:cNvPr id="263" name="Google Shape;263;p27"/>
          <p:cNvSpPr txBox="1"/>
          <p:nvPr/>
        </p:nvSpPr>
        <p:spPr>
          <a:xfrm>
            <a:off x="245850" y="731425"/>
            <a:ext cx="2255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bin"/>
                <a:ea typeface="Cabin"/>
                <a:cs typeface="Cabin"/>
                <a:sym typeface="Cabin"/>
              </a:rPr>
              <a:t>Formula syntax in R:</a:t>
            </a:r>
            <a:endParaRPr sz="160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Cabin"/>
                <a:ea typeface="Cabin"/>
                <a:cs typeface="Cabin"/>
                <a:sym typeface="Cabin"/>
              </a:rPr>
              <a:t>outcome ~ predictors</a:t>
            </a:r>
            <a:endParaRPr sz="1600" b="1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>
            <a:spLocks noGrp="1"/>
          </p:cNvSpPr>
          <p:nvPr>
            <p:ph type="title"/>
          </p:nvPr>
        </p:nvSpPr>
        <p:spPr>
          <a:xfrm>
            <a:off x="628650" y="169685"/>
            <a:ext cx="7886700" cy="461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Common Designs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29"/>
          <p:cNvSpPr txBox="1"/>
          <p:nvPr/>
        </p:nvSpPr>
        <p:spPr>
          <a:xfrm>
            <a:off x="773875" y="572700"/>
            <a:ext cx="17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One factor, 2 levels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96" name="Google Shape;2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00" y="980350"/>
            <a:ext cx="1876500" cy="17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6625" y="980475"/>
            <a:ext cx="1878782" cy="17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9"/>
          <p:cNvSpPr txBox="1"/>
          <p:nvPr/>
        </p:nvSpPr>
        <p:spPr>
          <a:xfrm>
            <a:off x="3131399" y="572700"/>
            <a:ext cx="206352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One factor, 3 levels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99" name="Google Shape;299;p29"/>
          <p:cNvSpPr txBox="1"/>
          <p:nvPr/>
        </p:nvSpPr>
        <p:spPr>
          <a:xfrm>
            <a:off x="5577300" y="572700"/>
            <a:ext cx="222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Two factors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00" name="Google Shape;3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4925" y="980475"/>
            <a:ext cx="3529394" cy="17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9"/>
          <p:cNvSpPr txBox="1"/>
          <p:nvPr/>
        </p:nvSpPr>
        <p:spPr>
          <a:xfrm>
            <a:off x="891125" y="2952875"/>
            <a:ext cx="67929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Define our model with formula syntax</a:t>
            </a: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Categorical variables are encoded as indicator variables in a model matrix</a:t>
            </a: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R does this for us</a:t>
            </a: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Interpret coefficients to define hypothesis of interest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0" y="3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Common Designs | </a:t>
            </a:r>
            <a:r>
              <a:rPr lang="en-GB"/>
              <a:t>One factor, 3 levels</a:t>
            </a:r>
            <a:endParaRPr/>
          </a:p>
        </p:txBody>
      </p:sp>
      <p:sp>
        <p:nvSpPr>
          <p:cNvPr id="307" name="Google Shape;307;p30"/>
          <p:cNvSpPr txBox="1"/>
          <p:nvPr/>
        </p:nvSpPr>
        <p:spPr>
          <a:xfrm>
            <a:off x="3160638" y="611450"/>
            <a:ext cx="1107408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Design: 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3232587" y="930125"/>
            <a:ext cx="1107407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~ drug</a:t>
            </a:r>
            <a:endParaRPr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924350" y="909425"/>
            <a:ext cx="3782700" cy="19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(Intercept)    </a:t>
            </a:r>
            <a:r>
              <a:rPr lang="en-GB" sz="12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drugPink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drugYellow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1           1          1            0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2           1          1            0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3           1          1            0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4           1          0            1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5           1          0            1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6           1          0            1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7           1          0            0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8           1          0            0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9           1          0            0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802925" y="561861"/>
            <a:ext cx="14625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Model matrix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777625" y="649825"/>
            <a:ext cx="1708200" cy="19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drug</a:t>
            </a:r>
            <a:endParaRPr sz="12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sample1   Pink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sample2   Pink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sample3   Pink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sample4   Yellow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sample5   Yellow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sample6   Yellow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sample7   White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sample8   White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sample9   White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9" name="Google Shape;319;p30"/>
          <p:cNvSpPr txBox="1"/>
          <p:nvPr/>
        </p:nvSpPr>
        <p:spPr>
          <a:xfrm>
            <a:off x="736075" y="2609017"/>
            <a:ext cx="1789500" cy="22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Cabin"/>
                <a:ea typeface="Cabin"/>
                <a:cs typeface="Cabin"/>
                <a:sym typeface="Cabin"/>
              </a:rPr>
              <a:t>Null hypothesis: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Pink vs White </a:t>
            </a:r>
            <a:endParaRPr sz="16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6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sz="16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0</a:t>
            </a:r>
            <a:endParaRPr sz="16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Yellow vs White</a:t>
            </a:r>
            <a:endParaRPr sz="16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6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r>
              <a:rPr lang="en-GB" sz="16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0</a:t>
            </a:r>
            <a:endParaRPr sz="16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Yellow vs Pink</a:t>
            </a:r>
            <a:endParaRPr sz="16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6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r>
              <a:rPr lang="en-GB" sz="16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- 𝛽</a:t>
            </a:r>
            <a:r>
              <a:rPr lang="en-GB" sz="16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sz="16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0</a:t>
            </a:r>
            <a:endParaRPr sz="16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ADCC00-03C7-BB64-C7AD-51A79EFB04E6}"/>
              </a:ext>
            </a:extLst>
          </p:cNvPr>
          <p:cNvGrpSpPr/>
          <p:nvPr/>
        </p:nvGrpSpPr>
        <p:grpSpPr>
          <a:xfrm>
            <a:off x="2693399" y="2007221"/>
            <a:ext cx="2949117" cy="2855996"/>
            <a:chOff x="2693400" y="2495550"/>
            <a:chExt cx="2232000" cy="1787498"/>
          </a:xfrm>
        </p:grpSpPr>
        <p:cxnSp>
          <p:nvCxnSpPr>
            <p:cNvPr id="313" name="Google Shape;313;p30"/>
            <p:cNvCxnSpPr/>
            <p:nvPr/>
          </p:nvCxnSpPr>
          <p:spPr>
            <a:xfrm>
              <a:off x="2693400" y="3944000"/>
              <a:ext cx="2232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30"/>
            <p:cNvCxnSpPr/>
            <p:nvPr/>
          </p:nvCxnSpPr>
          <p:spPr>
            <a:xfrm rot="10800000">
              <a:off x="2693400" y="2495550"/>
              <a:ext cx="0" cy="14562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5" name="Google Shape;315;p30"/>
            <p:cNvSpPr/>
            <p:nvPr/>
          </p:nvSpPr>
          <p:spPr>
            <a:xfrm>
              <a:off x="3165925" y="3587675"/>
              <a:ext cx="93000" cy="930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3686600" y="2934675"/>
              <a:ext cx="93000" cy="930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0"/>
            <p:cNvSpPr txBox="1"/>
            <p:nvPr/>
          </p:nvSpPr>
          <p:spPr>
            <a:xfrm>
              <a:off x="2915443" y="3422119"/>
              <a:ext cx="4905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0</a:t>
              </a:r>
              <a:endParaRPr/>
            </a:p>
          </p:txBody>
        </p:sp>
        <p:sp>
          <p:nvSpPr>
            <p:cNvPr id="318" name="Google Shape;318;p30"/>
            <p:cNvSpPr txBox="1"/>
            <p:nvPr/>
          </p:nvSpPr>
          <p:spPr>
            <a:xfrm>
              <a:off x="3733100" y="3099100"/>
              <a:ext cx="4905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1</a:t>
              </a:r>
              <a:endParaRPr/>
            </a:p>
          </p:txBody>
        </p:sp>
        <p:cxnSp>
          <p:nvCxnSpPr>
            <p:cNvPr id="320" name="Google Shape;320;p30"/>
            <p:cNvCxnSpPr/>
            <p:nvPr/>
          </p:nvCxnSpPr>
          <p:spPr>
            <a:xfrm rot="10800000">
              <a:off x="3733100" y="3027865"/>
              <a:ext cx="0" cy="629700"/>
            </a:xfrm>
            <a:prstGeom prst="straightConnector1">
              <a:avLst/>
            </a:pr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21" name="Google Shape;321;p30"/>
            <p:cNvSpPr/>
            <p:nvPr/>
          </p:nvSpPr>
          <p:spPr>
            <a:xfrm>
              <a:off x="4250985" y="3163275"/>
              <a:ext cx="93000" cy="930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 txBox="1"/>
            <p:nvPr/>
          </p:nvSpPr>
          <p:spPr>
            <a:xfrm>
              <a:off x="4297725" y="3282125"/>
              <a:ext cx="4905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2</a:t>
              </a:r>
              <a:endParaRPr/>
            </a:p>
          </p:txBody>
        </p:sp>
        <p:cxnSp>
          <p:nvCxnSpPr>
            <p:cNvPr id="323" name="Google Shape;323;p30"/>
            <p:cNvCxnSpPr/>
            <p:nvPr/>
          </p:nvCxnSpPr>
          <p:spPr>
            <a:xfrm rot="10800000">
              <a:off x="4304275" y="3256225"/>
              <a:ext cx="0" cy="401100"/>
            </a:xfrm>
            <a:prstGeom prst="straightConnector1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4" name="Google Shape;324;p30"/>
            <p:cNvCxnSpPr/>
            <p:nvPr/>
          </p:nvCxnSpPr>
          <p:spPr>
            <a:xfrm>
              <a:off x="3258933" y="3644302"/>
              <a:ext cx="1039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325" name="Google Shape;325;p30"/>
            <p:cNvGrpSpPr/>
            <p:nvPr/>
          </p:nvGrpSpPr>
          <p:grpSpPr>
            <a:xfrm rot="-2069820">
              <a:off x="2963904" y="4106420"/>
              <a:ext cx="495260" cy="176628"/>
              <a:chOff x="2163017" y="4662468"/>
              <a:chExt cx="586200" cy="209100"/>
            </a:xfrm>
          </p:grpSpPr>
          <p:sp>
            <p:nvSpPr>
              <p:cNvPr id="326" name="Google Shape;326;p30"/>
              <p:cNvSpPr/>
              <p:nvPr/>
            </p:nvSpPr>
            <p:spPr>
              <a:xfrm>
                <a:off x="2163017" y="4662468"/>
                <a:ext cx="586200" cy="2091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27" name="Google Shape;327;p30"/>
              <p:cNvCxnSpPr>
                <a:stCxn id="326" idx="0"/>
                <a:endCxn id="326" idx="4"/>
              </p:cNvCxnSpPr>
              <p:nvPr/>
            </p:nvCxnSpPr>
            <p:spPr>
              <a:xfrm rot="2074548">
                <a:off x="2396910" y="4680934"/>
                <a:ext cx="118415" cy="17216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8" name="Google Shape;328;p30"/>
            <p:cNvGrpSpPr/>
            <p:nvPr/>
          </p:nvGrpSpPr>
          <p:grpSpPr>
            <a:xfrm rot="-2069820">
              <a:off x="3517221" y="4106420"/>
              <a:ext cx="495260" cy="176628"/>
              <a:chOff x="2163017" y="4662468"/>
              <a:chExt cx="586200" cy="209100"/>
            </a:xfrm>
          </p:grpSpPr>
          <p:sp>
            <p:nvSpPr>
              <p:cNvPr id="329" name="Google Shape;329;p30"/>
              <p:cNvSpPr/>
              <p:nvPr/>
            </p:nvSpPr>
            <p:spPr>
              <a:xfrm>
                <a:off x="2163017" y="4662468"/>
                <a:ext cx="586200" cy="209100"/>
              </a:xfrm>
              <a:prstGeom prst="ellipse">
                <a:avLst/>
              </a:prstGeom>
              <a:solidFill>
                <a:schemeClr val="bg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0" name="Google Shape;330;p30"/>
              <p:cNvCxnSpPr>
                <a:stCxn id="329" idx="0"/>
                <a:endCxn id="329" idx="4"/>
              </p:cNvCxnSpPr>
              <p:nvPr/>
            </p:nvCxnSpPr>
            <p:spPr>
              <a:xfrm rot="2074548">
                <a:off x="2396910" y="4680934"/>
                <a:ext cx="118415" cy="17216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1" name="Google Shape;331;p30"/>
            <p:cNvGrpSpPr/>
            <p:nvPr/>
          </p:nvGrpSpPr>
          <p:grpSpPr>
            <a:xfrm rot="-2069820">
              <a:off x="4070538" y="4106420"/>
              <a:ext cx="495260" cy="176628"/>
              <a:chOff x="2163017" y="4662468"/>
              <a:chExt cx="586200" cy="209100"/>
            </a:xfrm>
          </p:grpSpPr>
          <p:sp>
            <p:nvSpPr>
              <p:cNvPr id="332" name="Google Shape;332;p30"/>
              <p:cNvSpPr/>
              <p:nvPr/>
            </p:nvSpPr>
            <p:spPr>
              <a:xfrm>
                <a:off x="2163017" y="4662468"/>
                <a:ext cx="586200" cy="209100"/>
              </a:xfrm>
              <a:prstGeom prst="ellipse">
                <a:avLst/>
              </a:prstGeom>
              <a:solidFill>
                <a:srgbClr val="FFD9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3" name="Google Shape;333;p30"/>
              <p:cNvCxnSpPr>
                <a:stCxn id="332" idx="0"/>
                <a:endCxn id="332" idx="4"/>
              </p:cNvCxnSpPr>
              <p:nvPr/>
            </p:nvCxnSpPr>
            <p:spPr>
              <a:xfrm rot="2074548">
                <a:off x="2396910" y="4680934"/>
                <a:ext cx="118415" cy="17216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1"/>
          <p:cNvSpPr txBox="1">
            <a:spLocks noGrp="1"/>
          </p:cNvSpPr>
          <p:nvPr>
            <p:ph type="title"/>
          </p:nvPr>
        </p:nvSpPr>
        <p:spPr>
          <a:xfrm>
            <a:off x="0" y="3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Model Designs | </a:t>
            </a:r>
            <a:r>
              <a:rPr lang="en-GB"/>
              <a:t>Two factors - additive model</a:t>
            </a:r>
            <a:endParaRPr/>
          </a:p>
        </p:txBody>
      </p:sp>
      <p:sp>
        <p:nvSpPr>
          <p:cNvPr id="340" name="Google Shape;340;p31"/>
          <p:cNvSpPr txBox="1"/>
          <p:nvPr/>
        </p:nvSpPr>
        <p:spPr>
          <a:xfrm>
            <a:off x="3151350" y="949553"/>
            <a:ext cx="23268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~ drug + genotype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1" name="Google Shape;341;p31"/>
          <p:cNvSpPr txBox="1"/>
          <p:nvPr/>
        </p:nvSpPr>
        <p:spPr>
          <a:xfrm>
            <a:off x="3042450" y="611450"/>
            <a:ext cx="10264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Design: 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3" name="Google Shape;363;p31"/>
          <p:cNvSpPr txBox="1"/>
          <p:nvPr/>
        </p:nvSpPr>
        <p:spPr>
          <a:xfrm>
            <a:off x="429875" y="633788"/>
            <a:ext cx="2524500" cy="1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drug   genotype</a:t>
            </a:r>
            <a:endParaRPr sz="12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sample1   Pink    WT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sample2   Pink    WT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sample3   Pink    MUT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sample4   Pink    MUT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sample5   White   WT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sample6   White   WT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sample7   White   MUT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sample8   White   MUT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5656650" y="916100"/>
            <a:ext cx="3303000" cy="1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(Intercept) </a:t>
            </a:r>
            <a:r>
              <a:rPr lang="en-GB" sz="12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drugPink</a:t>
            </a: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genotypeMUT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  	1     	1      	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       	1     	1      	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       	1     	1      	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       	1     	1      	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       	1     	0      	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       	1     	0      	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       	1     	0      	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       	1     	0      	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5" name="Google Shape;365;p31"/>
          <p:cNvSpPr txBox="1"/>
          <p:nvPr/>
        </p:nvSpPr>
        <p:spPr>
          <a:xfrm>
            <a:off x="5624900" y="611450"/>
            <a:ext cx="17787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Model Matrix: 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2C2FBB-5092-16E5-1518-780F985C070A}"/>
              </a:ext>
            </a:extLst>
          </p:cNvPr>
          <p:cNvGrpSpPr/>
          <p:nvPr/>
        </p:nvGrpSpPr>
        <p:grpSpPr>
          <a:xfrm>
            <a:off x="2925975" y="1883797"/>
            <a:ext cx="2973020" cy="3033893"/>
            <a:chOff x="2925975" y="2552868"/>
            <a:chExt cx="2378977" cy="2296726"/>
          </a:xfrm>
        </p:grpSpPr>
        <p:cxnSp>
          <p:nvCxnSpPr>
            <p:cNvPr id="342" name="Google Shape;342;p31"/>
            <p:cNvCxnSpPr/>
            <p:nvPr/>
          </p:nvCxnSpPr>
          <p:spPr>
            <a:xfrm>
              <a:off x="2925975" y="4311350"/>
              <a:ext cx="2097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31"/>
            <p:cNvCxnSpPr/>
            <p:nvPr/>
          </p:nvCxnSpPr>
          <p:spPr>
            <a:xfrm rot="10800000">
              <a:off x="2932879" y="2552868"/>
              <a:ext cx="0" cy="17679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4" name="Google Shape;344;p31"/>
            <p:cNvSpPr/>
            <p:nvPr/>
          </p:nvSpPr>
          <p:spPr>
            <a:xfrm>
              <a:off x="3261618" y="3755135"/>
              <a:ext cx="236730" cy="236366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 txBox="1"/>
            <p:nvPr/>
          </p:nvSpPr>
          <p:spPr>
            <a:xfrm>
              <a:off x="3672648" y="3285651"/>
              <a:ext cx="595467" cy="5171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1</a:t>
              </a:r>
              <a:endParaRPr/>
            </a:p>
          </p:txBody>
        </p:sp>
        <p:sp>
          <p:nvSpPr>
            <p:cNvPr id="346" name="Google Shape;346;p31"/>
            <p:cNvSpPr txBox="1"/>
            <p:nvPr/>
          </p:nvSpPr>
          <p:spPr>
            <a:xfrm>
              <a:off x="4250803" y="3464839"/>
              <a:ext cx="595467" cy="5171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2</a:t>
              </a:r>
              <a:endParaRPr/>
            </a:p>
          </p:txBody>
        </p:sp>
        <p:sp>
          <p:nvSpPr>
            <p:cNvPr id="347" name="Google Shape;347;p31"/>
            <p:cNvSpPr txBox="1"/>
            <p:nvPr/>
          </p:nvSpPr>
          <p:spPr>
            <a:xfrm>
              <a:off x="3199855" y="4334760"/>
              <a:ext cx="740054" cy="40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abin"/>
                  <a:ea typeface="Cabin"/>
                  <a:cs typeface="Cabin"/>
                  <a:sym typeface="Cabin"/>
                </a:rPr>
                <a:t>WT</a:t>
              </a: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48" name="Google Shape;348;p31"/>
            <p:cNvSpPr txBox="1"/>
            <p:nvPr/>
          </p:nvSpPr>
          <p:spPr>
            <a:xfrm>
              <a:off x="4201123" y="4334760"/>
              <a:ext cx="740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abin"/>
                  <a:ea typeface="Cabin"/>
                  <a:cs typeface="Cabin"/>
                  <a:sym typeface="Cabin"/>
                </a:rPr>
                <a:t>MUT</a:t>
              </a: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349" name="Google Shape;349;p31"/>
            <p:cNvCxnSpPr/>
            <p:nvPr/>
          </p:nvCxnSpPr>
          <p:spPr>
            <a:xfrm>
              <a:off x="3453682" y="3883971"/>
              <a:ext cx="1319132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50" name="Google Shape;350;p31"/>
            <p:cNvSpPr txBox="1"/>
            <p:nvPr/>
          </p:nvSpPr>
          <p:spPr>
            <a:xfrm>
              <a:off x="4709485" y="3456506"/>
              <a:ext cx="595467" cy="5171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2</a:t>
              </a:r>
              <a:endParaRPr/>
            </a:p>
          </p:txBody>
        </p:sp>
        <p:sp>
          <p:nvSpPr>
            <p:cNvPr id="351" name="Google Shape;351;p31"/>
            <p:cNvSpPr txBox="1"/>
            <p:nvPr/>
          </p:nvSpPr>
          <p:spPr>
            <a:xfrm>
              <a:off x="4707884" y="2901365"/>
              <a:ext cx="595467" cy="5171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1</a:t>
              </a:r>
              <a:endParaRPr/>
            </a:p>
          </p:txBody>
        </p:sp>
        <p:grpSp>
          <p:nvGrpSpPr>
            <p:cNvPr id="352" name="Google Shape;352;p31"/>
            <p:cNvGrpSpPr/>
            <p:nvPr/>
          </p:nvGrpSpPr>
          <p:grpSpPr>
            <a:xfrm>
              <a:off x="4190995" y="3309581"/>
              <a:ext cx="262201" cy="262233"/>
              <a:chOff x="2735900" y="2493575"/>
              <a:chExt cx="609600" cy="725100"/>
            </a:xfrm>
          </p:grpSpPr>
          <p:sp>
            <p:nvSpPr>
              <p:cNvPr id="353" name="Google Shape;353;p31"/>
              <p:cNvSpPr/>
              <p:nvPr/>
            </p:nvSpPr>
            <p:spPr>
              <a:xfrm>
                <a:off x="2735900" y="24935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1"/>
              <p:cNvSpPr/>
              <p:nvPr/>
            </p:nvSpPr>
            <p:spPr>
              <a:xfrm rot="10800000" flipH="1">
                <a:off x="2735900" y="26459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" name="Google Shape;355;p31"/>
            <p:cNvGrpSpPr/>
            <p:nvPr/>
          </p:nvGrpSpPr>
          <p:grpSpPr>
            <a:xfrm>
              <a:off x="4639037" y="2720059"/>
              <a:ext cx="262189" cy="262269"/>
              <a:chOff x="2735900" y="2493575"/>
              <a:chExt cx="609600" cy="725100"/>
            </a:xfrm>
          </p:grpSpPr>
          <p:sp>
            <p:nvSpPr>
              <p:cNvPr id="356" name="Google Shape;356;p31"/>
              <p:cNvSpPr/>
              <p:nvPr/>
            </p:nvSpPr>
            <p:spPr>
              <a:xfrm>
                <a:off x="2735900" y="24935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rgbClr val="A64D79"/>
              </a:solidFill>
              <a:ln w="9525" cap="flat" cmpd="sng">
                <a:solidFill>
                  <a:srgbClr val="A64D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1"/>
              <p:cNvSpPr/>
              <p:nvPr/>
            </p:nvSpPr>
            <p:spPr>
              <a:xfrm rot="10800000" flipH="1">
                <a:off x="2735900" y="26459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rgbClr val="A64D79"/>
              </a:solidFill>
              <a:ln w="9525" cap="flat" cmpd="sng">
                <a:solidFill>
                  <a:srgbClr val="A64D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58" name="Google Shape;358;p31"/>
            <p:cNvCxnSpPr/>
            <p:nvPr/>
          </p:nvCxnSpPr>
          <p:spPr>
            <a:xfrm rot="10800000" flipH="1">
              <a:off x="4321368" y="3449443"/>
              <a:ext cx="3278" cy="44031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9" name="Google Shape;359;p31"/>
            <p:cNvCxnSpPr/>
            <p:nvPr/>
          </p:nvCxnSpPr>
          <p:spPr>
            <a:xfrm rot="10800000" flipH="1">
              <a:off x="4783902" y="3449443"/>
              <a:ext cx="3278" cy="44031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0" name="Google Shape;360;p31"/>
            <p:cNvSpPr/>
            <p:nvPr/>
          </p:nvSpPr>
          <p:spPr>
            <a:xfrm>
              <a:off x="3631645" y="3040883"/>
              <a:ext cx="236730" cy="236366"/>
            </a:xfrm>
            <a:prstGeom prst="ellipse">
              <a:avLst/>
            </a:prstGeom>
            <a:solidFill>
              <a:srgbClr val="A64D7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1" name="Google Shape;361;p31"/>
            <p:cNvCxnSpPr/>
            <p:nvPr/>
          </p:nvCxnSpPr>
          <p:spPr>
            <a:xfrm rot="10800000">
              <a:off x="4773587" y="2841479"/>
              <a:ext cx="9469" cy="5849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2" name="Google Shape;362;p31"/>
            <p:cNvCxnSpPr/>
            <p:nvPr/>
          </p:nvCxnSpPr>
          <p:spPr>
            <a:xfrm rot="10800000">
              <a:off x="3748280" y="3179092"/>
              <a:ext cx="0" cy="70982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66" name="Google Shape;366;p31"/>
            <p:cNvSpPr/>
            <p:nvPr/>
          </p:nvSpPr>
          <p:spPr>
            <a:xfrm>
              <a:off x="3507740" y="4705582"/>
              <a:ext cx="144000" cy="1440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7" name="Google Shape;367;p31"/>
            <p:cNvGrpSpPr/>
            <p:nvPr/>
          </p:nvGrpSpPr>
          <p:grpSpPr>
            <a:xfrm>
              <a:off x="4522931" y="4705589"/>
              <a:ext cx="143988" cy="144005"/>
              <a:chOff x="2735900" y="2493575"/>
              <a:chExt cx="609600" cy="725100"/>
            </a:xfrm>
          </p:grpSpPr>
          <p:sp>
            <p:nvSpPr>
              <p:cNvPr id="368" name="Google Shape;368;p31"/>
              <p:cNvSpPr/>
              <p:nvPr/>
            </p:nvSpPr>
            <p:spPr>
              <a:xfrm>
                <a:off x="2735900" y="24935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 rot="10800000" flipH="1">
                <a:off x="2735900" y="26459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0" name="Google Shape;370;p31"/>
            <p:cNvSpPr txBox="1"/>
            <p:nvPr/>
          </p:nvSpPr>
          <p:spPr>
            <a:xfrm>
              <a:off x="2997646" y="3663993"/>
              <a:ext cx="5955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0</a:t>
              </a:r>
              <a:endParaRPr/>
            </a:p>
          </p:txBody>
        </p:sp>
      </p:grpSp>
      <p:sp>
        <p:nvSpPr>
          <p:cNvPr id="371" name="Google Shape;371;p31"/>
          <p:cNvSpPr txBox="1"/>
          <p:nvPr/>
        </p:nvSpPr>
        <p:spPr>
          <a:xfrm>
            <a:off x="973625" y="2619925"/>
            <a:ext cx="2052600" cy="15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bin"/>
                <a:ea typeface="Cabin"/>
                <a:cs typeface="Cabin"/>
                <a:sym typeface="Cabin"/>
              </a:rPr>
              <a:t>Null hypothesis:</a:t>
            </a:r>
            <a:endParaRPr sz="120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abin"/>
                <a:ea typeface="Cabin"/>
                <a:cs typeface="Cabin"/>
                <a:sym typeface="Cabin"/>
              </a:rPr>
              <a:t>Pink vs White drug</a:t>
            </a:r>
            <a:endParaRPr sz="120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200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0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WT vs MUT genotype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200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r>
              <a:rPr lang="en-GB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0</a:t>
            </a:r>
            <a:endParaRPr sz="12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5"/>
          <p:cNvSpPr txBox="1">
            <a:spLocks noGrp="1"/>
          </p:cNvSpPr>
          <p:nvPr>
            <p:ph type="title"/>
          </p:nvPr>
        </p:nvSpPr>
        <p:spPr>
          <a:xfrm>
            <a:off x="0" y="3875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666666"/>
                </a:solidFill>
              </a:rPr>
              <a:t>Model Designs | </a:t>
            </a:r>
            <a:r>
              <a:rPr lang="en-GB" dirty="0"/>
              <a:t>Two factors - interaction model</a:t>
            </a:r>
            <a:endParaRPr dirty="0"/>
          </a:p>
        </p:txBody>
      </p:sp>
      <p:sp>
        <p:nvSpPr>
          <p:cNvPr id="487" name="Google Shape;487;p35"/>
          <p:cNvSpPr txBox="1"/>
          <p:nvPr/>
        </p:nvSpPr>
        <p:spPr>
          <a:xfrm>
            <a:off x="3151349" y="839900"/>
            <a:ext cx="3919493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~ drug + genotype + </a:t>
            </a:r>
            <a:r>
              <a:rPr lang="en-GB" sz="1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drug:genotype</a:t>
            </a: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8" name="Google Shape;488;p35"/>
          <p:cNvSpPr txBox="1"/>
          <p:nvPr/>
        </p:nvSpPr>
        <p:spPr>
          <a:xfrm>
            <a:off x="3042449" y="535250"/>
            <a:ext cx="985945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Design: 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09" name="Google Shape;509;p35"/>
          <p:cNvSpPr txBox="1"/>
          <p:nvPr/>
        </p:nvSpPr>
        <p:spPr>
          <a:xfrm>
            <a:off x="429875" y="633788"/>
            <a:ext cx="2524500" cy="18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drug   genotype</a:t>
            </a:r>
            <a:endParaRPr sz="12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sample1   Pink    WT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sample2   Pink    WT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sample3   Pink    MUT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sample4   Pink    MUT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sample5   White   WT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sample6   White   WT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sample7   White   MUT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sample8   White   MUT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52DD3E-5277-C246-AB60-FF572BBB4060}"/>
              </a:ext>
            </a:extLst>
          </p:cNvPr>
          <p:cNvGrpSpPr/>
          <p:nvPr/>
        </p:nvGrpSpPr>
        <p:grpSpPr>
          <a:xfrm>
            <a:off x="2665141" y="1788184"/>
            <a:ext cx="3036594" cy="3149616"/>
            <a:chOff x="3322725" y="1788184"/>
            <a:chExt cx="2379010" cy="2508678"/>
          </a:xfrm>
        </p:grpSpPr>
        <p:sp>
          <p:nvSpPr>
            <p:cNvPr id="489" name="Google Shape;489;p35"/>
            <p:cNvSpPr txBox="1"/>
            <p:nvPr/>
          </p:nvSpPr>
          <p:spPr>
            <a:xfrm>
              <a:off x="3394396" y="3189318"/>
              <a:ext cx="5955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0</a:t>
              </a: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3658368" y="3280460"/>
              <a:ext cx="236700" cy="236400"/>
            </a:xfrm>
            <a:prstGeom prst="ellipse">
              <a:avLst/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 txBox="1"/>
            <p:nvPr/>
          </p:nvSpPr>
          <p:spPr>
            <a:xfrm>
              <a:off x="4069398" y="2810976"/>
              <a:ext cx="5955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1</a:t>
              </a:r>
              <a:endParaRPr/>
            </a:p>
          </p:txBody>
        </p:sp>
        <p:sp>
          <p:nvSpPr>
            <p:cNvPr id="492" name="Google Shape;492;p35"/>
            <p:cNvSpPr txBox="1"/>
            <p:nvPr/>
          </p:nvSpPr>
          <p:spPr>
            <a:xfrm>
              <a:off x="4647553" y="2990164"/>
              <a:ext cx="5955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2</a:t>
              </a:r>
              <a:endParaRPr/>
            </a:p>
          </p:txBody>
        </p:sp>
        <p:sp>
          <p:nvSpPr>
            <p:cNvPr id="493" name="Google Shape;493;p35"/>
            <p:cNvSpPr txBox="1"/>
            <p:nvPr/>
          </p:nvSpPr>
          <p:spPr>
            <a:xfrm>
              <a:off x="3596605" y="3860085"/>
              <a:ext cx="740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abin"/>
                  <a:ea typeface="Cabin"/>
                  <a:cs typeface="Cabin"/>
                  <a:sym typeface="Cabin"/>
                </a:rPr>
                <a:t>WT</a:t>
              </a: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94" name="Google Shape;494;p35"/>
            <p:cNvSpPr txBox="1"/>
            <p:nvPr/>
          </p:nvSpPr>
          <p:spPr>
            <a:xfrm>
              <a:off x="4597873" y="3860085"/>
              <a:ext cx="740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abin"/>
                  <a:ea typeface="Cabin"/>
                  <a:cs typeface="Cabin"/>
                  <a:sym typeface="Cabin"/>
                </a:rPr>
                <a:t>MUT</a:t>
              </a: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cxnSp>
          <p:nvCxnSpPr>
            <p:cNvPr id="495" name="Google Shape;495;p35"/>
            <p:cNvCxnSpPr/>
            <p:nvPr/>
          </p:nvCxnSpPr>
          <p:spPr>
            <a:xfrm>
              <a:off x="3850432" y="3409296"/>
              <a:ext cx="1319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496" name="Google Shape;496;p35"/>
            <p:cNvSpPr txBox="1"/>
            <p:nvPr/>
          </p:nvSpPr>
          <p:spPr>
            <a:xfrm>
              <a:off x="5106235" y="2981831"/>
              <a:ext cx="5955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2</a:t>
              </a:r>
              <a:endParaRPr/>
            </a:p>
          </p:txBody>
        </p:sp>
        <p:sp>
          <p:nvSpPr>
            <p:cNvPr id="497" name="Google Shape;497;p35"/>
            <p:cNvSpPr txBox="1"/>
            <p:nvPr/>
          </p:nvSpPr>
          <p:spPr>
            <a:xfrm>
              <a:off x="5104634" y="2426690"/>
              <a:ext cx="5955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1</a:t>
              </a:r>
              <a:endParaRPr/>
            </a:p>
          </p:txBody>
        </p:sp>
        <p:grpSp>
          <p:nvGrpSpPr>
            <p:cNvPr id="498" name="Google Shape;498;p35"/>
            <p:cNvGrpSpPr/>
            <p:nvPr/>
          </p:nvGrpSpPr>
          <p:grpSpPr>
            <a:xfrm>
              <a:off x="4587690" y="2835029"/>
              <a:ext cx="262189" cy="262269"/>
              <a:chOff x="2735900" y="2493575"/>
              <a:chExt cx="609600" cy="725100"/>
            </a:xfrm>
          </p:grpSpPr>
          <p:sp>
            <p:nvSpPr>
              <p:cNvPr id="499" name="Google Shape;499;p35"/>
              <p:cNvSpPr/>
              <p:nvPr/>
            </p:nvSpPr>
            <p:spPr>
              <a:xfrm>
                <a:off x="2735900" y="24935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5"/>
              <p:cNvSpPr/>
              <p:nvPr/>
            </p:nvSpPr>
            <p:spPr>
              <a:xfrm rot="10800000" flipH="1">
                <a:off x="2735900" y="26459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1" name="Google Shape;501;p35"/>
            <p:cNvGrpSpPr/>
            <p:nvPr/>
          </p:nvGrpSpPr>
          <p:grpSpPr>
            <a:xfrm>
              <a:off x="5035787" y="1788184"/>
              <a:ext cx="262189" cy="262269"/>
              <a:chOff x="2735900" y="2493575"/>
              <a:chExt cx="609600" cy="725100"/>
            </a:xfrm>
          </p:grpSpPr>
          <p:sp>
            <p:nvSpPr>
              <p:cNvPr id="502" name="Google Shape;502;p35"/>
              <p:cNvSpPr/>
              <p:nvPr/>
            </p:nvSpPr>
            <p:spPr>
              <a:xfrm>
                <a:off x="2735900" y="24935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rgbClr val="A64D79"/>
              </a:solidFill>
              <a:ln w="9525" cap="flat" cmpd="sng">
                <a:solidFill>
                  <a:srgbClr val="A64D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5"/>
              <p:cNvSpPr/>
              <p:nvPr/>
            </p:nvSpPr>
            <p:spPr>
              <a:xfrm rot="10800000" flipH="1">
                <a:off x="2735900" y="26459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rgbClr val="A64D79"/>
              </a:solidFill>
              <a:ln w="9525" cap="flat" cmpd="sng">
                <a:solidFill>
                  <a:srgbClr val="A64D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4" name="Google Shape;504;p35"/>
            <p:cNvCxnSpPr/>
            <p:nvPr/>
          </p:nvCxnSpPr>
          <p:spPr>
            <a:xfrm rot="10800000" flipH="1">
              <a:off x="4718118" y="2974685"/>
              <a:ext cx="3300" cy="4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5" name="Google Shape;505;p35"/>
            <p:cNvCxnSpPr/>
            <p:nvPr/>
          </p:nvCxnSpPr>
          <p:spPr>
            <a:xfrm rot="10800000" flipH="1">
              <a:off x="5180652" y="2974685"/>
              <a:ext cx="3300" cy="440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06" name="Google Shape;506;p35"/>
            <p:cNvSpPr/>
            <p:nvPr/>
          </p:nvSpPr>
          <p:spPr>
            <a:xfrm>
              <a:off x="4028395" y="2566208"/>
              <a:ext cx="236700" cy="236400"/>
            </a:xfrm>
            <a:prstGeom prst="ellipse">
              <a:avLst/>
            </a:prstGeom>
            <a:solidFill>
              <a:srgbClr val="A64D7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7" name="Google Shape;507;p35"/>
            <p:cNvCxnSpPr/>
            <p:nvPr/>
          </p:nvCxnSpPr>
          <p:spPr>
            <a:xfrm rot="10800000">
              <a:off x="5170206" y="2366709"/>
              <a:ext cx="9600" cy="585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8" name="Google Shape;508;p35"/>
            <p:cNvCxnSpPr/>
            <p:nvPr/>
          </p:nvCxnSpPr>
          <p:spPr>
            <a:xfrm rot="10800000">
              <a:off x="4145030" y="2704443"/>
              <a:ext cx="0" cy="709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0" name="Google Shape;510;p35"/>
            <p:cNvSpPr/>
            <p:nvPr/>
          </p:nvSpPr>
          <p:spPr>
            <a:xfrm>
              <a:off x="3904490" y="4152850"/>
              <a:ext cx="144000" cy="1440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1" name="Google Shape;511;p35"/>
            <p:cNvGrpSpPr/>
            <p:nvPr/>
          </p:nvGrpSpPr>
          <p:grpSpPr>
            <a:xfrm>
              <a:off x="4919681" y="4152857"/>
              <a:ext cx="143988" cy="144005"/>
              <a:chOff x="2735900" y="2493575"/>
              <a:chExt cx="609600" cy="725100"/>
            </a:xfrm>
          </p:grpSpPr>
          <p:sp>
            <p:nvSpPr>
              <p:cNvPr id="512" name="Google Shape;512;p35"/>
              <p:cNvSpPr/>
              <p:nvPr/>
            </p:nvSpPr>
            <p:spPr>
              <a:xfrm>
                <a:off x="2735900" y="24935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5"/>
              <p:cNvSpPr/>
              <p:nvPr/>
            </p:nvSpPr>
            <p:spPr>
              <a:xfrm rot="10800000" flipH="1">
                <a:off x="2735900" y="2645975"/>
                <a:ext cx="609600" cy="5727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14" name="Google Shape;514;p35"/>
            <p:cNvCxnSpPr/>
            <p:nvPr/>
          </p:nvCxnSpPr>
          <p:spPr>
            <a:xfrm>
              <a:off x="3322725" y="3836675"/>
              <a:ext cx="2097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35"/>
            <p:cNvCxnSpPr/>
            <p:nvPr/>
          </p:nvCxnSpPr>
          <p:spPr>
            <a:xfrm rot="10800000">
              <a:off x="3329629" y="2078193"/>
              <a:ext cx="0" cy="17679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35"/>
            <p:cNvCxnSpPr/>
            <p:nvPr/>
          </p:nvCxnSpPr>
          <p:spPr>
            <a:xfrm rot="10800000" flipH="1">
              <a:off x="5166482" y="1907885"/>
              <a:ext cx="3300" cy="440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17" name="Google Shape;517;p35"/>
            <p:cNvSpPr txBox="1"/>
            <p:nvPr/>
          </p:nvSpPr>
          <p:spPr>
            <a:xfrm>
              <a:off x="5106235" y="1915031"/>
              <a:ext cx="5955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CC0000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rgbClr val="CC0000"/>
                  </a:solidFill>
                  <a:latin typeface="Cabin"/>
                  <a:ea typeface="Cabin"/>
                  <a:cs typeface="Cabin"/>
                  <a:sym typeface="Cabin"/>
                </a:rPr>
                <a:t>3</a:t>
              </a:r>
              <a:endParaRPr>
                <a:solidFill>
                  <a:srgbClr val="CC0000"/>
                </a:solidFill>
              </a:endParaRPr>
            </a:p>
          </p:txBody>
        </p:sp>
      </p:grpSp>
      <p:sp>
        <p:nvSpPr>
          <p:cNvPr id="518" name="Google Shape;518;p35"/>
          <p:cNvSpPr txBox="1"/>
          <p:nvPr/>
        </p:nvSpPr>
        <p:spPr>
          <a:xfrm>
            <a:off x="5995525" y="1707100"/>
            <a:ext cx="29313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Cabin"/>
                <a:ea typeface="Cabin"/>
                <a:cs typeface="Cabin"/>
                <a:sym typeface="Cabin"/>
              </a:rPr>
              <a:t>Null hypothesis:</a:t>
            </a:r>
            <a:endParaRPr sz="12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Cabin"/>
                <a:ea typeface="Cabin"/>
                <a:cs typeface="Cabin"/>
                <a:sym typeface="Cabin"/>
              </a:rPr>
              <a:t>Pink vs White (</a:t>
            </a:r>
            <a:r>
              <a:rPr lang="en-GB" sz="1200" u="sng" dirty="0">
                <a:latin typeface="Cabin"/>
                <a:ea typeface="Cabin"/>
                <a:cs typeface="Cabin"/>
                <a:sym typeface="Cabin"/>
              </a:rPr>
              <a:t>WT</a:t>
            </a:r>
            <a:r>
              <a:rPr lang="en-GB" sz="1200" dirty="0">
                <a:latin typeface="Cabin"/>
                <a:ea typeface="Cabin"/>
                <a:cs typeface="Cabin"/>
                <a:sym typeface="Cabin"/>
              </a:rPr>
              <a:t>)</a:t>
            </a:r>
            <a:endParaRPr sz="12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2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0</a:t>
            </a: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Pink vs White (</a:t>
            </a:r>
            <a:r>
              <a:rPr lang="en-GB" sz="1200" u="sng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MUT</a:t>
            </a: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)</a:t>
            </a: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2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+ 𝛽</a:t>
            </a:r>
            <a:r>
              <a:rPr lang="en-GB" sz="12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3 </a:t>
            </a: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= 0</a:t>
            </a: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WT vs MUT (</a:t>
            </a:r>
            <a:r>
              <a:rPr lang="en-GB" sz="1200" u="sng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White</a:t>
            </a: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)</a:t>
            </a: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2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0</a:t>
            </a: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WT vs MUT (</a:t>
            </a:r>
            <a:r>
              <a:rPr lang="en-GB" sz="1200" u="sng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Pink</a:t>
            </a: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)</a:t>
            </a: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2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+ 𝛽</a:t>
            </a:r>
            <a:r>
              <a:rPr lang="en-GB" sz="12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3 </a:t>
            </a: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= 0</a:t>
            </a: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Interaction (“Difference of differences”):</a:t>
            </a: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2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3 </a:t>
            </a:r>
            <a:r>
              <a:rPr lang="en-GB" sz="12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= 0</a:t>
            </a:r>
            <a:endParaRPr sz="12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8"/>
          <p:cNvSpPr txBox="1"/>
          <p:nvPr/>
        </p:nvSpPr>
        <p:spPr>
          <a:xfrm>
            <a:off x="187600" y="582375"/>
            <a:ext cx="5534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Create DESeqDataSet object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Add model design: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design(dds) ← ~ treatment</a:t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Fit the statistical model</a:t>
            </a:r>
            <a:br>
              <a:rPr lang="en-GB">
                <a:latin typeface="Cabin"/>
                <a:ea typeface="Cabin"/>
                <a:cs typeface="Cabin"/>
                <a:sym typeface="Cabin"/>
              </a:rPr>
            </a:br>
            <a:r>
              <a:rPr lang="en-GB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dds ← DESeq(dds)</a:t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Check coefficients for hypothesis testing</a:t>
            </a:r>
            <a:br>
              <a:rPr lang="en-GB">
                <a:latin typeface="Cabin"/>
                <a:ea typeface="Cabin"/>
                <a:cs typeface="Cabin"/>
                <a:sym typeface="Cabin"/>
              </a:rPr>
            </a:br>
            <a:r>
              <a:rPr lang="en-GB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resultsNames(dds)</a:t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2" name="Google Shape;602;p38"/>
          <p:cNvSpPr txBox="1">
            <a:spLocks noGrp="1"/>
          </p:cNvSpPr>
          <p:nvPr>
            <p:ph type="title"/>
          </p:nvPr>
        </p:nvSpPr>
        <p:spPr>
          <a:xfrm>
            <a:off x="0" y="3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Specification in </a:t>
            </a:r>
            <a:r>
              <a:rPr lang="en-GB" i="1"/>
              <a:t>DESeq2</a:t>
            </a:r>
            <a:endParaRPr i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D3DF60-1A02-7496-CEEC-D17B35A12744}"/>
              </a:ext>
            </a:extLst>
          </p:cNvPr>
          <p:cNvGrpSpPr/>
          <p:nvPr/>
        </p:nvGrpSpPr>
        <p:grpSpPr>
          <a:xfrm>
            <a:off x="4893242" y="1580429"/>
            <a:ext cx="3905070" cy="3727551"/>
            <a:chOff x="4279925" y="621425"/>
            <a:chExt cx="2232000" cy="1832850"/>
          </a:xfrm>
        </p:grpSpPr>
        <p:cxnSp>
          <p:nvCxnSpPr>
            <p:cNvPr id="603" name="Google Shape;603;p38"/>
            <p:cNvCxnSpPr/>
            <p:nvPr/>
          </p:nvCxnSpPr>
          <p:spPr>
            <a:xfrm>
              <a:off x="4279925" y="2069875"/>
              <a:ext cx="22320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38"/>
            <p:cNvCxnSpPr/>
            <p:nvPr/>
          </p:nvCxnSpPr>
          <p:spPr>
            <a:xfrm rot="10800000">
              <a:off x="4279925" y="621425"/>
              <a:ext cx="0" cy="14562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5" name="Google Shape;605;p38"/>
            <p:cNvSpPr/>
            <p:nvPr/>
          </p:nvSpPr>
          <p:spPr>
            <a:xfrm>
              <a:off x="4752450" y="1713550"/>
              <a:ext cx="93000" cy="930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5273125" y="1060550"/>
              <a:ext cx="93000" cy="930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8"/>
            <p:cNvSpPr txBox="1"/>
            <p:nvPr/>
          </p:nvSpPr>
          <p:spPr>
            <a:xfrm>
              <a:off x="4501968" y="1547994"/>
              <a:ext cx="4905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0</a:t>
              </a:r>
              <a:endParaRPr/>
            </a:p>
          </p:txBody>
        </p:sp>
        <p:sp>
          <p:nvSpPr>
            <p:cNvPr id="608" name="Google Shape;608;p38"/>
            <p:cNvSpPr txBox="1"/>
            <p:nvPr/>
          </p:nvSpPr>
          <p:spPr>
            <a:xfrm>
              <a:off x="5319625" y="1224975"/>
              <a:ext cx="4905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1</a:t>
              </a:r>
              <a:endParaRPr/>
            </a:p>
          </p:txBody>
        </p:sp>
        <p:cxnSp>
          <p:nvCxnSpPr>
            <p:cNvPr id="609" name="Google Shape;609;p38"/>
            <p:cNvCxnSpPr/>
            <p:nvPr/>
          </p:nvCxnSpPr>
          <p:spPr>
            <a:xfrm rot="10800000">
              <a:off x="5319625" y="1153740"/>
              <a:ext cx="0" cy="629700"/>
            </a:xfrm>
            <a:prstGeom prst="straightConnector1">
              <a:avLst/>
            </a:prstGeom>
            <a:no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10" name="Google Shape;610;p38"/>
            <p:cNvSpPr/>
            <p:nvPr/>
          </p:nvSpPr>
          <p:spPr>
            <a:xfrm>
              <a:off x="5837510" y="1289150"/>
              <a:ext cx="93000" cy="930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8"/>
            <p:cNvSpPr txBox="1"/>
            <p:nvPr/>
          </p:nvSpPr>
          <p:spPr>
            <a:xfrm>
              <a:off x="5884250" y="1408000"/>
              <a:ext cx="4905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𝛽</a:t>
              </a:r>
              <a:r>
                <a:rPr lang="en-GB" baseline="-250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2</a:t>
              </a:r>
              <a:endParaRPr/>
            </a:p>
          </p:txBody>
        </p:sp>
        <p:cxnSp>
          <p:nvCxnSpPr>
            <p:cNvPr id="612" name="Google Shape;612;p38"/>
            <p:cNvCxnSpPr/>
            <p:nvPr/>
          </p:nvCxnSpPr>
          <p:spPr>
            <a:xfrm rot="10800000">
              <a:off x="5890800" y="1382100"/>
              <a:ext cx="0" cy="401100"/>
            </a:xfrm>
            <a:prstGeom prst="straightConnector1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13" name="Google Shape;613;p38"/>
            <p:cNvCxnSpPr/>
            <p:nvPr/>
          </p:nvCxnSpPr>
          <p:spPr>
            <a:xfrm>
              <a:off x="4845458" y="1770177"/>
              <a:ext cx="1039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614" name="Google Shape;614;p38"/>
            <p:cNvSpPr txBox="1"/>
            <p:nvPr/>
          </p:nvSpPr>
          <p:spPr>
            <a:xfrm>
              <a:off x="4651525" y="2054075"/>
              <a:ext cx="29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abin"/>
                  <a:ea typeface="Cabin"/>
                  <a:cs typeface="Cabin"/>
                  <a:sym typeface="Cabin"/>
                </a:rPr>
                <a:t>A</a:t>
              </a: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15" name="Google Shape;615;p38"/>
            <p:cNvSpPr txBox="1"/>
            <p:nvPr/>
          </p:nvSpPr>
          <p:spPr>
            <a:xfrm>
              <a:off x="5184925" y="2054075"/>
              <a:ext cx="29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abin"/>
                  <a:ea typeface="Cabin"/>
                  <a:cs typeface="Cabin"/>
                  <a:sym typeface="Cabin"/>
                </a:rPr>
                <a:t>B</a:t>
              </a: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16" name="Google Shape;616;p38"/>
            <p:cNvSpPr txBox="1"/>
            <p:nvPr/>
          </p:nvSpPr>
          <p:spPr>
            <a:xfrm>
              <a:off x="5740688" y="2054075"/>
              <a:ext cx="29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abin"/>
                  <a:ea typeface="Cabin"/>
                  <a:cs typeface="Cabin"/>
                  <a:sym typeface="Cabin"/>
                </a:rPr>
                <a:t>C</a:t>
              </a:r>
              <a:endParaRPr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0"/>
          <p:cNvSpPr txBox="1"/>
          <p:nvPr/>
        </p:nvSpPr>
        <p:spPr>
          <a:xfrm>
            <a:off x="187600" y="582375"/>
            <a:ext cx="5534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Create DESeqDataSet object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Add model design: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design(dds) ← ~ treatment</a:t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Fit the statistical model</a:t>
            </a:r>
            <a:br>
              <a:rPr lang="en-GB">
                <a:latin typeface="Cabin"/>
                <a:ea typeface="Cabin"/>
                <a:cs typeface="Cabin"/>
                <a:sym typeface="Cabin"/>
              </a:rPr>
            </a:br>
            <a:r>
              <a:rPr lang="en-GB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dds ← DESeq(dds)</a:t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Check coefficients for hypothesis testing</a:t>
            </a:r>
            <a:br>
              <a:rPr lang="en-GB">
                <a:latin typeface="Cabin"/>
                <a:ea typeface="Cabin"/>
                <a:cs typeface="Cabin"/>
                <a:sym typeface="Cabin"/>
              </a:rPr>
            </a:br>
            <a:r>
              <a:rPr lang="en-GB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resultsNames(dds)</a:t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3" name="Google Shape;643;p40"/>
          <p:cNvSpPr txBox="1">
            <a:spLocks noGrp="1"/>
          </p:cNvSpPr>
          <p:nvPr>
            <p:ph type="title"/>
          </p:nvPr>
        </p:nvSpPr>
        <p:spPr>
          <a:xfrm>
            <a:off x="0" y="3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Specification in </a:t>
            </a:r>
            <a:r>
              <a:rPr lang="en-GB" i="1"/>
              <a:t>DESeq2</a:t>
            </a:r>
            <a:endParaRPr i="1"/>
          </a:p>
        </p:txBody>
      </p:sp>
      <p:cxnSp>
        <p:nvCxnSpPr>
          <p:cNvPr id="644" name="Google Shape;644;p40"/>
          <p:cNvCxnSpPr/>
          <p:nvPr/>
        </p:nvCxnSpPr>
        <p:spPr>
          <a:xfrm>
            <a:off x="4279925" y="2069875"/>
            <a:ext cx="2232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" name="Google Shape;645;p40"/>
          <p:cNvCxnSpPr/>
          <p:nvPr/>
        </p:nvCxnSpPr>
        <p:spPr>
          <a:xfrm rot="10800000">
            <a:off x="4279925" y="621425"/>
            <a:ext cx="0" cy="145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6" name="Google Shape;646;p40"/>
          <p:cNvSpPr/>
          <p:nvPr/>
        </p:nvSpPr>
        <p:spPr>
          <a:xfrm>
            <a:off x="4752450" y="1713550"/>
            <a:ext cx="93000" cy="93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0"/>
          <p:cNvSpPr/>
          <p:nvPr/>
        </p:nvSpPr>
        <p:spPr>
          <a:xfrm>
            <a:off x="5273125" y="1060550"/>
            <a:ext cx="93000" cy="93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0"/>
          <p:cNvSpPr txBox="1"/>
          <p:nvPr/>
        </p:nvSpPr>
        <p:spPr>
          <a:xfrm>
            <a:off x="4501968" y="1547994"/>
            <a:ext cx="4905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endParaRPr/>
          </a:p>
        </p:txBody>
      </p:sp>
      <p:sp>
        <p:nvSpPr>
          <p:cNvPr id="649" name="Google Shape;649;p40"/>
          <p:cNvSpPr txBox="1"/>
          <p:nvPr/>
        </p:nvSpPr>
        <p:spPr>
          <a:xfrm>
            <a:off x="5319625" y="1224975"/>
            <a:ext cx="4905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endParaRPr/>
          </a:p>
        </p:txBody>
      </p:sp>
      <p:cxnSp>
        <p:nvCxnSpPr>
          <p:cNvPr id="650" name="Google Shape;650;p40"/>
          <p:cNvCxnSpPr/>
          <p:nvPr/>
        </p:nvCxnSpPr>
        <p:spPr>
          <a:xfrm rot="10800000">
            <a:off x="5319625" y="1153740"/>
            <a:ext cx="0" cy="629700"/>
          </a:xfrm>
          <a:prstGeom prst="straightConnector1">
            <a:avLst/>
          </a:prstGeom>
          <a:noFill/>
          <a:ln w="9525" cap="flat" cmpd="sng">
            <a:solidFill>
              <a:srgbClr val="C27BA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1" name="Google Shape;651;p40"/>
          <p:cNvSpPr/>
          <p:nvPr/>
        </p:nvSpPr>
        <p:spPr>
          <a:xfrm>
            <a:off x="5837510" y="1289150"/>
            <a:ext cx="93000" cy="93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0"/>
          <p:cNvSpPr txBox="1"/>
          <p:nvPr/>
        </p:nvSpPr>
        <p:spPr>
          <a:xfrm>
            <a:off x="5884250" y="1408000"/>
            <a:ext cx="4905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endParaRPr/>
          </a:p>
        </p:txBody>
      </p:sp>
      <p:cxnSp>
        <p:nvCxnSpPr>
          <p:cNvPr id="653" name="Google Shape;653;p40"/>
          <p:cNvCxnSpPr/>
          <p:nvPr/>
        </p:nvCxnSpPr>
        <p:spPr>
          <a:xfrm rot="10800000">
            <a:off x="5890800" y="1382100"/>
            <a:ext cx="0" cy="4011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4" name="Google Shape;654;p40"/>
          <p:cNvCxnSpPr/>
          <p:nvPr/>
        </p:nvCxnSpPr>
        <p:spPr>
          <a:xfrm>
            <a:off x="4845458" y="1770177"/>
            <a:ext cx="103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55" name="Google Shape;655;p40"/>
          <p:cNvSpPr txBox="1"/>
          <p:nvPr/>
        </p:nvSpPr>
        <p:spPr>
          <a:xfrm>
            <a:off x="6153624" y="618375"/>
            <a:ext cx="3090115" cy="209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Cabin"/>
                <a:ea typeface="Cabin"/>
                <a:cs typeface="Cabin"/>
                <a:sym typeface="Cabin"/>
              </a:rPr>
              <a:t>DESeq</a:t>
            </a:r>
            <a:r>
              <a:rPr lang="en-GB" dirty="0">
                <a:latin typeface="Cabin"/>
                <a:ea typeface="Cabin"/>
                <a:cs typeface="Cabin"/>
                <a:sym typeface="Cabin"/>
              </a:rPr>
              <a:t> coefficient names:</a:t>
            </a: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→ Intercept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→ </a:t>
            </a:r>
            <a:r>
              <a:rPr lang="en-GB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treatment_B_vs_A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2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→ </a:t>
            </a:r>
            <a:r>
              <a:rPr lang="en-GB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treatment_C_vs_A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graphicFrame>
        <p:nvGraphicFramePr>
          <p:cNvPr id="656" name="Google Shape;656;p40"/>
          <p:cNvGraphicFramePr/>
          <p:nvPr/>
        </p:nvGraphicFramePr>
        <p:xfrm>
          <a:off x="770775" y="3444275"/>
          <a:ext cx="2222750" cy="1602875"/>
        </p:xfrm>
        <a:graphic>
          <a:graphicData uri="http://schemas.openxmlformats.org/drawingml/2006/table">
            <a:tbl>
              <a:tblPr>
                <a:noFill/>
                <a:tableStyleId>{9C895900-14CC-4243-8230-97016A6E15D6}</a:tableStyleId>
              </a:tblPr>
              <a:tblGrid>
                <a:gridCol w="70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Null Hypothesis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B vs A</a:t>
                      </a:r>
                      <a:endParaRPr sz="130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𝛽</a:t>
                      </a:r>
                      <a:r>
                        <a:rPr lang="en-GB" sz="1300" baseline="-250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1</a:t>
                      </a:r>
                      <a:r>
                        <a:rPr lang="en-GB" sz="13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= 0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C vs A</a:t>
                      </a:r>
                      <a:endParaRPr sz="130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𝛽</a:t>
                      </a:r>
                      <a:r>
                        <a:rPr lang="en-GB" sz="1300" baseline="-250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2</a:t>
                      </a:r>
                      <a:r>
                        <a:rPr lang="en-GB" sz="13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= 0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C vs B</a:t>
                      </a:r>
                      <a:endParaRPr sz="130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𝛽</a:t>
                      </a:r>
                      <a:r>
                        <a:rPr lang="en-GB" sz="1300" baseline="-250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2</a:t>
                      </a:r>
                      <a:r>
                        <a:rPr lang="en-GB" sz="13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- 𝛽</a:t>
                      </a:r>
                      <a:r>
                        <a:rPr lang="en-GB" sz="1300" baseline="-250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1</a:t>
                      </a:r>
                      <a:r>
                        <a:rPr lang="en-GB" sz="13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= 0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57" name="Google Shape;657;p40"/>
          <p:cNvSpPr txBox="1"/>
          <p:nvPr/>
        </p:nvSpPr>
        <p:spPr>
          <a:xfrm>
            <a:off x="4651525" y="2054075"/>
            <a:ext cx="2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A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58" name="Google Shape;658;p40"/>
          <p:cNvSpPr txBox="1"/>
          <p:nvPr/>
        </p:nvSpPr>
        <p:spPr>
          <a:xfrm>
            <a:off x="5184925" y="2054075"/>
            <a:ext cx="2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B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59" name="Google Shape;659;p40"/>
          <p:cNvSpPr txBox="1"/>
          <p:nvPr/>
        </p:nvSpPr>
        <p:spPr>
          <a:xfrm>
            <a:off x="5740688" y="2054075"/>
            <a:ext cx="2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C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2"/>
          <p:cNvSpPr txBox="1">
            <a:spLocks noGrp="1"/>
          </p:cNvSpPr>
          <p:nvPr>
            <p:ph type="title"/>
          </p:nvPr>
        </p:nvSpPr>
        <p:spPr>
          <a:xfrm>
            <a:off x="0" y="38750"/>
            <a:ext cx="92555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>
                <a:solidFill>
                  <a:schemeClr val="dk2"/>
                </a:solidFill>
              </a:rPr>
              <a:t>Model Specification in </a:t>
            </a:r>
            <a:r>
              <a:rPr lang="en-GB" sz="2800" i="1" dirty="0">
                <a:solidFill>
                  <a:schemeClr val="dk2"/>
                </a:solidFill>
              </a:rPr>
              <a:t>DESeq2</a:t>
            </a:r>
            <a:r>
              <a:rPr lang="en-GB" sz="2800" dirty="0">
                <a:solidFill>
                  <a:schemeClr val="dk2"/>
                </a:solidFill>
              </a:rPr>
              <a:t> | </a:t>
            </a:r>
            <a:r>
              <a:rPr lang="en-GB" sz="2800" dirty="0"/>
              <a:t>Interpreting Results</a:t>
            </a:r>
            <a:endParaRPr sz="2800" dirty="0"/>
          </a:p>
        </p:txBody>
      </p:sp>
      <p:sp>
        <p:nvSpPr>
          <p:cNvPr id="687" name="Google Shape;687;p42"/>
          <p:cNvSpPr txBox="1"/>
          <p:nvPr/>
        </p:nvSpPr>
        <p:spPr>
          <a:xfrm>
            <a:off x="195075" y="516925"/>
            <a:ext cx="553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results(dds, contrast = list(“treatment_B_vs_A”))</a:t>
            </a:r>
            <a:endParaRPr sz="12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88" name="Google Shape;6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100" y="956825"/>
            <a:ext cx="4815501" cy="20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2"/>
          <p:cNvSpPr txBox="1"/>
          <p:nvPr/>
        </p:nvSpPr>
        <p:spPr>
          <a:xfrm>
            <a:off x="1281325" y="3127200"/>
            <a:ext cx="54192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 err="1">
                <a:latin typeface="Cabin"/>
                <a:ea typeface="Cabin"/>
                <a:cs typeface="Cabin"/>
                <a:sym typeface="Cabin"/>
              </a:rPr>
              <a:t>baseMean</a:t>
            </a: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 → Mean across </a:t>
            </a:r>
            <a:r>
              <a:rPr lang="en-GB" sz="1400" i="1" dirty="0">
                <a:latin typeface="Cabin"/>
                <a:ea typeface="Cabin"/>
                <a:cs typeface="Cabin"/>
                <a:sym typeface="Cabin"/>
              </a:rPr>
              <a:t>all </a:t>
            </a: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samples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log2FoldChange → log</a:t>
            </a:r>
            <a:r>
              <a:rPr lang="en-GB" sz="1400" baseline="-25000" dirty="0">
                <a:latin typeface="Cabin"/>
                <a:ea typeface="Cabin"/>
                <a:cs typeface="Cabin"/>
                <a:sym typeface="Cabin"/>
              </a:rPr>
              <a:t>2</a:t>
            </a: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(B/A) i.e. the difference between treatments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 err="1">
                <a:latin typeface="Cabin"/>
                <a:ea typeface="Cabin"/>
                <a:cs typeface="Cabin"/>
                <a:sym typeface="Cabin"/>
              </a:rPr>
              <a:t>lfcSE</a:t>
            </a: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 → the standard error of the log2FoldChange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stat → the test statistic = log2FoldChange/</a:t>
            </a:r>
            <a:r>
              <a:rPr lang="en-GB" sz="1400" dirty="0" err="1">
                <a:latin typeface="Cabin"/>
                <a:ea typeface="Cabin"/>
                <a:cs typeface="Cabin"/>
                <a:sym typeface="Cabin"/>
              </a:rPr>
              <a:t>lfcSE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 err="1">
                <a:latin typeface="Cabin"/>
                <a:ea typeface="Cabin"/>
                <a:cs typeface="Cabin"/>
                <a:sym typeface="Cabin"/>
              </a:rPr>
              <a:t>pvalue</a:t>
            </a: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 → the p-value of the Wald test 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 err="1">
                <a:latin typeface="Cabin"/>
                <a:ea typeface="Cabin"/>
                <a:cs typeface="Cabin"/>
                <a:sym typeface="Cabin"/>
              </a:rPr>
              <a:t>padj</a:t>
            </a: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 → the p-value adjusted for multiple testing (false discovery rate)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1446-6BF6-1BFF-2559-928AC84A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3742"/>
            <a:ext cx="7886700" cy="492443"/>
          </a:xfrm>
        </p:spPr>
        <p:txBody>
          <a:bodyPr/>
          <a:lstStyle/>
          <a:p>
            <a:r>
              <a:rPr lang="en-GB" sz="3200" dirty="0"/>
              <a:t>Likelihood-ratio Test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3B479-C8BD-2FB1-6D57-F77158F8A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19" y="656278"/>
            <a:ext cx="8470669" cy="42421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default test in DESeq2 is the Wald test, testing for null hypothesis that LFC = 0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Likelihood Ratio Test</a:t>
            </a:r>
            <a:r>
              <a:rPr lang="en-US" dirty="0"/>
              <a:t> is an alternative when evaluating expression change across more than two levels. Can be especially useful in analyzing time course experiments.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test determines if the increased likelihood of the data using the extra terms in the full model is more than expected if those extra terms are truly zero.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Outputs can be used to identify gene clusters </a:t>
            </a:r>
          </a:p>
          <a:p>
            <a:r>
              <a:rPr lang="en-US" dirty="0"/>
              <a:t>      exhibiting particular patterns across samples.</a:t>
            </a:r>
          </a:p>
          <a:p>
            <a:endParaRPr lang="en-US" dirty="0"/>
          </a:p>
          <a:p>
            <a:r>
              <a:rPr lang="en-US" dirty="0"/>
              <a:t>Useful tutorials: 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2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5018C4-4E78-BAC9-8004-7CF5EEAA73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78" b="31236"/>
          <a:stretch/>
        </p:blipFill>
        <p:spPr bwMode="auto">
          <a:xfrm>
            <a:off x="4779532" y="2867891"/>
            <a:ext cx="4314591" cy="224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321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Outline</a:t>
            </a:r>
            <a:endParaRPr dirty="0"/>
          </a:p>
        </p:txBody>
      </p:sp>
      <p:sp>
        <p:nvSpPr>
          <p:cNvPr id="91" name="Google Shape;91;p17"/>
          <p:cNvSpPr txBox="1"/>
          <p:nvPr/>
        </p:nvSpPr>
        <p:spPr>
          <a:xfrm>
            <a:off x="466625" y="741650"/>
            <a:ext cx="8208300" cy="4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bin"/>
              <a:buChar char="●"/>
            </a:pPr>
            <a:r>
              <a:rPr lang="en-GB" sz="1600" dirty="0">
                <a:latin typeface="Cabin"/>
                <a:ea typeface="Cabin"/>
                <a:cs typeface="Cabin"/>
                <a:sym typeface="Cabin"/>
              </a:rPr>
              <a:t>How to interpret linear models coefficients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bin"/>
              <a:buChar char="○"/>
            </a:pPr>
            <a:r>
              <a:rPr lang="en-GB" sz="1600" dirty="0">
                <a:latin typeface="Cabin"/>
                <a:ea typeface="Cabin"/>
                <a:cs typeface="Cabin"/>
                <a:sym typeface="Cabin"/>
              </a:rPr>
              <a:t>categorical variables &amp; model matrix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bin"/>
              <a:buChar char="●"/>
            </a:pPr>
            <a:r>
              <a:rPr lang="en-GB" sz="1600" dirty="0">
                <a:latin typeface="Cabin"/>
                <a:ea typeface="Cabin"/>
                <a:cs typeface="Cabin"/>
                <a:sym typeface="Cabin"/>
              </a:rPr>
              <a:t>How to specify models in R using the “formula syntax”  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bin"/>
              <a:buChar char="●"/>
            </a:pPr>
            <a:r>
              <a:rPr lang="en-GB" sz="1600" dirty="0">
                <a:latin typeface="Cabin"/>
                <a:ea typeface="Cabin"/>
                <a:cs typeface="Cabin"/>
                <a:sym typeface="Cabin"/>
              </a:rPr>
              <a:t>How to interpret the results of different model designs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bin"/>
              <a:buChar char="○"/>
            </a:pPr>
            <a:r>
              <a:rPr lang="en-GB" sz="1600" dirty="0">
                <a:latin typeface="Cabin"/>
                <a:ea typeface="Cabin"/>
                <a:cs typeface="Cabin"/>
                <a:sym typeface="Cabin"/>
              </a:rPr>
              <a:t>One factor, 3 levels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bin"/>
              <a:buChar char="○"/>
            </a:pPr>
            <a:r>
              <a:rPr lang="en-GB" sz="1600" dirty="0">
                <a:latin typeface="Cabin"/>
                <a:ea typeface="Cabin"/>
                <a:cs typeface="Cabin"/>
                <a:sym typeface="Cabin"/>
              </a:rPr>
              <a:t>Two factors, additive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bin"/>
              <a:buChar char="○"/>
            </a:pPr>
            <a:r>
              <a:rPr lang="en-GB" sz="1600" dirty="0">
                <a:latin typeface="Cabin"/>
                <a:ea typeface="Cabin"/>
                <a:cs typeface="Cabin"/>
                <a:sym typeface="Cabin"/>
              </a:rPr>
              <a:t>Two factors, interaction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bin"/>
              <a:ea typeface="Cabin"/>
              <a:cs typeface="Cabin"/>
              <a:sym typeface="Cabin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bin"/>
              <a:buChar char="●"/>
            </a:pPr>
            <a:r>
              <a:rPr lang="en-GB" sz="1600" dirty="0">
                <a:latin typeface="Cabin"/>
                <a:ea typeface="Cabin"/>
                <a:cs typeface="Cabin"/>
                <a:sym typeface="Cabin"/>
              </a:rPr>
              <a:t>How </a:t>
            </a:r>
            <a:r>
              <a:rPr lang="en-GB" sz="1600" i="1" dirty="0">
                <a:latin typeface="Cabin"/>
                <a:ea typeface="Cabin"/>
                <a:cs typeface="Cabin"/>
                <a:sym typeface="Cabin"/>
              </a:rPr>
              <a:t>DESeq2</a:t>
            </a:r>
            <a:r>
              <a:rPr lang="en-GB" sz="1600" dirty="0">
                <a:latin typeface="Cabin"/>
                <a:ea typeface="Cabin"/>
                <a:cs typeface="Cabin"/>
                <a:sym typeface="Cabin"/>
              </a:rPr>
              <a:t> reports its results and how to interpret them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l="16422" b="17115"/>
          <a:stretch/>
        </p:blipFill>
        <p:spPr>
          <a:xfrm>
            <a:off x="5112326" y="496500"/>
            <a:ext cx="1390200" cy="12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l="15874" b="16043"/>
          <a:stretch/>
        </p:blipFill>
        <p:spPr>
          <a:xfrm>
            <a:off x="4331600" y="3034650"/>
            <a:ext cx="1320350" cy="12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5">
            <a:alphaModFix/>
          </a:blip>
          <a:srcRect l="9681" r="33599" b="18400"/>
          <a:stretch/>
        </p:blipFill>
        <p:spPr>
          <a:xfrm>
            <a:off x="6145600" y="3034650"/>
            <a:ext cx="1802525" cy="12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5858575" y="2064450"/>
            <a:ext cx="975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y ~ x</a:t>
            </a:r>
            <a:endParaRPr>
              <a:highlight>
                <a:srgbClr val="EFEFE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7"/>
          <p:cNvSpPr txBox="1">
            <a:spLocks noGrp="1"/>
          </p:cNvSpPr>
          <p:nvPr>
            <p:ph type="title"/>
          </p:nvPr>
        </p:nvSpPr>
        <p:spPr>
          <a:xfrm>
            <a:off x="0" y="3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sp>
        <p:nvSpPr>
          <p:cNvPr id="787" name="Google Shape;787;p47"/>
          <p:cNvSpPr txBox="1"/>
          <p:nvPr/>
        </p:nvSpPr>
        <p:spPr>
          <a:xfrm>
            <a:off x="302100" y="766875"/>
            <a:ext cx="8094900" cy="39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Differential expression tests are based on linear models, where the gene expression is modelled as an outcome of several variables of interest (e.g. treatment, genotype, infection status, etc.).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Linear models use </a:t>
            </a:r>
            <a:r>
              <a:rPr lang="en-GB" sz="1400" i="1" dirty="0">
                <a:latin typeface="Cabin"/>
                <a:ea typeface="Cabin"/>
                <a:cs typeface="Cabin"/>
                <a:sym typeface="Cabin"/>
              </a:rPr>
              <a:t>indicator or dummy variables</a:t>
            </a: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 to encode categorical variables in a model matrix.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To define models in R/DESeq2 we use the formula syntax:   </a:t>
            </a:r>
            <a:r>
              <a:rPr lang="en-GB" sz="1400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~ variables</a:t>
            </a:r>
            <a:endParaRPr sz="1400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Some common models are: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Single factor:  </a:t>
            </a:r>
            <a:r>
              <a:rPr lang="en-GB" sz="1400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~ variable1</a:t>
            </a:r>
            <a:endParaRPr sz="1400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Two factor, additive:  </a:t>
            </a:r>
            <a:r>
              <a:rPr lang="en-GB" sz="1400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~ variable1 + variable2</a:t>
            </a:r>
            <a:endParaRPr sz="1400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Two factor, interaction:  </a:t>
            </a:r>
            <a:r>
              <a:rPr lang="en-GB" sz="1400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~ variable1 + variable2 + variable1:variable2</a:t>
            </a:r>
            <a:endParaRPr sz="1400" dirty="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Interpreting our model coefficients allows us to define hypothesis/comparisons/contrasts of interest.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-"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In DESeq2 we use the `results()` function to obtain the log2(fold-change) in gene expression between groups of interest ("contrast").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Linear Model</a:t>
            </a:r>
            <a:endParaRPr dirty="0"/>
          </a:p>
        </p:txBody>
      </p:sp>
      <p:sp>
        <p:nvSpPr>
          <p:cNvPr id="101" name="Google Shape;101;p18"/>
          <p:cNvSpPr txBox="1"/>
          <p:nvPr/>
        </p:nvSpPr>
        <p:spPr>
          <a:xfrm>
            <a:off x="922400" y="694050"/>
            <a:ext cx="3846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A model is a simplified representation of how we think different variables relate to each other.</a:t>
            </a: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Linear models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are the most commonly used in </a:t>
            </a:r>
            <a:r>
              <a:rPr lang="en-GB" dirty="0">
                <a:latin typeface="Cabin"/>
                <a:ea typeface="Cabin"/>
                <a:cs typeface="Cabin"/>
                <a:sym typeface="Cabin"/>
              </a:rPr>
              <a:t>statistical inference. 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2399665" y="3223696"/>
            <a:ext cx="1196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Intercept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3206925" y="3223696"/>
            <a:ext cx="100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Slope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04" name="Google Shape;104;p18"/>
          <p:cNvCxnSpPr>
            <a:cxnSpLocks/>
            <a:stCxn id="102" idx="0"/>
          </p:cNvCxnSpPr>
          <p:nvPr/>
        </p:nvCxnSpPr>
        <p:spPr>
          <a:xfrm flipV="1">
            <a:off x="2997665" y="3026296"/>
            <a:ext cx="54650" cy="19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5" name="Google Shape;105;p18"/>
          <p:cNvCxnSpPr>
            <a:stCxn id="103" idx="0"/>
          </p:cNvCxnSpPr>
          <p:nvPr/>
        </p:nvCxnSpPr>
        <p:spPr>
          <a:xfrm rot="10800000">
            <a:off x="3531375" y="3018496"/>
            <a:ext cx="175800" cy="2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525" y="1093300"/>
            <a:ext cx="2739825" cy="20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2119274" y="2556861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Y = 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+ 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baseline="30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X + 𝞊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0" name="Google Shape;105;p18">
            <a:extLst>
              <a:ext uri="{FF2B5EF4-FFF2-40B4-BE49-F238E27FC236}">
                <a16:creationId xmlns:a16="http://schemas.microsoft.com/office/drawing/2014/main" id="{9DE9D344-5F07-B74C-BC4F-952ED9ED3E82}"/>
              </a:ext>
            </a:extLst>
          </p:cNvPr>
          <p:cNvCxnSpPr/>
          <p:nvPr/>
        </p:nvCxnSpPr>
        <p:spPr>
          <a:xfrm rot="10800000">
            <a:off x="4031625" y="2929544"/>
            <a:ext cx="175800" cy="20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" name="Google Shape;103;p18">
            <a:extLst>
              <a:ext uri="{FF2B5EF4-FFF2-40B4-BE49-F238E27FC236}">
                <a16:creationId xmlns:a16="http://schemas.microsoft.com/office/drawing/2014/main" id="{25A6E159-1B1E-0F4C-B4F8-2C3D6AC094F3}"/>
              </a:ext>
            </a:extLst>
          </p:cNvPr>
          <p:cNvSpPr txBox="1"/>
          <p:nvPr/>
        </p:nvSpPr>
        <p:spPr>
          <a:xfrm>
            <a:off x="3869400" y="3223074"/>
            <a:ext cx="100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Errors</a:t>
            </a: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CB6AF-1506-AB47-9282-ECF3975E3C0D}"/>
              </a:ext>
            </a:extLst>
          </p:cNvPr>
          <p:cNvSpPr txBox="1"/>
          <p:nvPr/>
        </p:nvSpPr>
        <p:spPr>
          <a:xfrm>
            <a:off x="922400" y="3901473"/>
            <a:ext cx="2178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Independent variable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E22043-0651-E643-89F4-CCFEB2BDAF16}"/>
              </a:ext>
            </a:extLst>
          </p:cNvPr>
          <p:cNvSpPr txBox="1"/>
          <p:nvPr/>
        </p:nvSpPr>
        <p:spPr>
          <a:xfrm>
            <a:off x="922400" y="4202771"/>
            <a:ext cx="2060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Dependent variable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666666"/>
                </a:solidFill>
              </a:rPr>
              <a:t>Linear Models in R |</a:t>
            </a:r>
            <a:r>
              <a:rPr lang="en-GB"/>
              <a:t> Categorical Variables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426600" y="963150"/>
            <a:ext cx="17205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x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&lt;factor&gt;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sample1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sample2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sample3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sample4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sample5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sample6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189" y="1626402"/>
            <a:ext cx="3734469" cy="3057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Linear Models in R |</a:t>
            </a:r>
            <a:r>
              <a:rPr lang="en-GB"/>
              <a:t> Categorical Variables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461400" y="1067600"/>
            <a:ext cx="17205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x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&lt;factor&gt;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sample1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sample2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sample3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sample4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sample5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sample6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6047227" y="893961"/>
            <a:ext cx="3072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Model: </a:t>
            </a: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lvl="0" indent="457200">
              <a:lnSpc>
                <a:spcPct val="115000"/>
              </a:lnSpc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Y =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+ 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baseline="30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X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+ 𝞊</a:t>
            </a:r>
            <a:endParaRPr baseline="-25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aseline="-25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</a:t>
            </a:r>
            <a:r>
              <a:rPr lang="en-GB" i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average of the reference group</a:t>
            </a:r>
            <a:endParaRPr i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</a:t>
            </a:r>
            <a:r>
              <a:rPr lang="en-GB" b="1" i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difference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to the reference group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764" y="1799070"/>
            <a:ext cx="3888475" cy="334442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3077968" y="3714878"/>
            <a:ext cx="681442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endParaRPr dirty="0"/>
          </a:p>
        </p:txBody>
      </p:sp>
      <p:cxnSp>
        <p:nvCxnSpPr>
          <p:cNvPr id="124" name="Google Shape;124;p20"/>
          <p:cNvCxnSpPr>
            <a:cxnSpLocks/>
          </p:cNvCxnSpPr>
          <p:nvPr/>
        </p:nvCxnSpPr>
        <p:spPr>
          <a:xfrm>
            <a:off x="3424761" y="3698081"/>
            <a:ext cx="135074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20"/>
          <p:cNvCxnSpPr>
            <a:cxnSpLocks/>
          </p:cNvCxnSpPr>
          <p:nvPr/>
        </p:nvCxnSpPr>
        <p:spPr>
          <a:xfrm>
            <a:off x="4895719" y="2906454"/>
            <a:ext cx="0" cy="79162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26" name="Google Shape;126;p20"/>
          <p:cNvSpPr txBox="1"/>
          <p:nvPr/>
        </p:nvSpPr>
        <p:spPr>
          <a:xfrm>
            <a:off x="4954572" y="2980801"/>
            <a:ext cx="681442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Linear Models in R |</a:t>
            </a:r>
            <a:r>
              <a:rPr lang="en-GB"/>
              <a:t> Categorical Variables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426600" y="695100"/>
            <a:ext cx="22860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x        </a:t>
            </a:r>
            <a:r>
              <a:rPr lang="en-GB" sz="1200" b="1" dirty="0" err="1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xB</a:t>
            </a:r>
            <a:endParaRPr sz="1200" b="1" dirty="0">
              <a:solidFill>
                <a:srgbClr val="A64D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&lt;factor&gt;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sample1   A  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sample2   A  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sample3   A         0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sample4   B         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sample5   B         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sample6   B         1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5556575" y="771300"/>
            <a:ext cx="3072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Model: </a:t>
            </a: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lvl="0" indent="457200">
              <a:lnSpc>
                <a:spcPct val="115000"/>
              </a:lnSpc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Y =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+ 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baseline="30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b="1" dirty="0">
                <a:solidFill>
                  <a:srgbClr val="A64D79"/>
                </a:solidFill>
                <a:latin typeface="Cabin"/>
                <a:ea typeface="Cabin"/>
                <a:cs typeface="Cabin"/>
                <a:sym typeface="Cabin"/>
              </a:rPr>
              <a:t>X</a:t>
            </a:r>
            <a:r>
              <a:rPr lang="en-GB" b="1" baseline="-25000" dirty="0">
                <a:solidFill>
                  <a:srgbClr val="A64D79"/>
                </a:solidFill>
                <a:latin typeface="Cabin"/>
                <a:ea typeface="Cabin"/>
                <a:cs typeface="Cabin"/>
                <a:sym typeface="Cabin"/>
              </a:rPr>
              <a:t>B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+ 𝞊</a:t>
            </a:r>
            <a:endParaRPr b="1" baseline="-25000" dirty="0">
              <a:solidFill>
                <a:srgbClr val="A64D79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aseline="-25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</a:t>
            </a:r>
            <a:r>
              <a:rPr lang="en-GB" i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average of the reference group</a:t>
            </a:r>
            <a:endParaRPr i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</a:t>
            </a:r>
            <a:r>
              <a:rPr lang="en-GB" b="1" i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difference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to the reference group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525" y="1029630"/>
            <a:ext cx="2497625" cy="19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3458350" y="2001711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endParaRPr dirty="0"/>
          </a:p>
        </p:txBody>
      </p:sp>
      <p:cxnSp>
        <p:nvCxnSpPr>
          <p:cNvPr id="136" name="Google Shape;136;p21"/>
          <p:cNvCxnSpPr/>
          <p:nvPr/>
        </p:nvCxnSpPr>
        <p:spPr>
          <a:xfrm>
            <a:off x="3864700" y="2148063"/>
            <a:ext cx="86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21"/>
          <p:cNvCxnSpPr/>
          <p:nvPr/>
        </p:nvCxnSpPr>
        <p:spPr>
          <a:xfrm rot="10800000">
            <a:off x="4728450" y="1580812"/>
            <a:ext cx="0" cy="57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8" name="Google Shape;138;p21"/>
          <p:cNvSpPr txBox="1"/>
          <p:nvPr/>
        </p:nvSpPr>
        <p:spPr>
          <a:xfrm>
            <a:off x="4433450" y="1633835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2843624" y="3103450"/>
            <a:ext cx="3902863" cy="226212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5; 𝛽</a:t>
            </a:r>
            <a:r>
              <a:rPr lang="en-GB" baseline="-25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dirty="0">
                <a:latin typeface="Courier New"/>
                <a:ea typeface="Courier New"/>
                <a:cs typeface="Courier New"/>
                <a:sym typeface="Courier New"/>
              </a:rPr>
              <a:t> = 3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ourier New"/>
                <a:ea typeface="Courier New"/>
                <a:cs typeface="Courier New"/>
                <a:sym typeface="Courier New"/>
              </a:rPr>
              <a:t>Y = 5 + 3 * X</a:t>
            </a:r>
            <a:r>
              <a:rPr lang="en-GB" baseline="-25000" dirty="0"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2782800" y="2775149"/>
            <a:ext cx="117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Example:</a:t>
            </a:r>
            <a:endParaRPr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465501" y="2565900"/>
            <a:ext cx="179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Indicator / Dummy variable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2016750" y="2352875"/>
            <a:ext cx="373025" cy="398675"/>
          </a:xfrm>
          <a:custGeom>
            <a:avLst/>
            <a:gdLst/>
            <a:ahLst/>
            <a:cxnLst/>
            <a:rect l="l" t="t" r="r" b="b"/>
            <a:pathLst>
              <a:path w="14921" h="15947" extrusionOk="0">
                <a:moveTo>
                  <a:pt x="0" y="15947"/>
                </a:moveTo>
                <a:cubicBezTo>
                  <a:pt x="2241" y="14592"/>
                  <a:pt x="10996" y="10475"/>
                  <a:pt x="13445" y="7817"/>
                </a:cubicBezTo>
                <a:cubicBezTo>
                  <a:pt x="15894" y="5159"/>
                  <a:pt x="14488" y="1303"/>
                  <a:pt x="14696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" name="Google Shape;143;p21"/>
          <p:cNvSpPr txBox="1"/>
          <p:nvPr/>
        </p:nvSpPr>
        <p:spPr>
          <a:xfrm>
            <a:off x="2939775" y="4070500"/>
            <a:ext cx="189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ourier New"/>
                <a:ea typeface="Courier New"/>
                <a:cs typeface="Courier New"/>
                <a:sym typeface="Courier New"/>
              </a:rPr>
              <a:t>Y = 5 + 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4088482" y="3882909"/>
            <a:ext cx="2900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ourier New"/>
                <a:ea typeface="Courier New"/>
                <a:cs typeface="Courier New"/>
                <a:sym typeface="Courier New"/>
              </a:rPr>
              <a:t>3 * </a:t>
            </a:r>
            <a:r>
              <a:rPr lang="en-GB" b="1" dirty="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dirty="0">
                <a:latin typeface="Courier New"/>
                <a:ea typeface="Courier New"/>
                <a:cs typeface="Courier New"/>
                <a:sym typeface="Courier New"/>
              </a:rPr>
              <a:t> = 5   if “A”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ourier New"/>
                <a:ea typeface="Courier New"/>
                <a:cs typeface="Courier New"/>
                <a:sym typeface="Courier New"/>
              </a:rPr>
              <a:t>3 * </a:t>
            </a:r>
            <a:r>
              <a:rPr lang="en-GB" b="1" dirty="0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dirty="0">
                <a:latin typeface="Courier New"/>
                <a:ea typeface="Courier New"/>
                <a:cs typeface="Courier New"/>
                <a:sym typeface="Courier New"/>
              </a:rPr>
              <a:t> = 8   if “B”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4034905" y="4024309"/>
            <a:ext cx="117300" cy="6822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5;p21">
            <a:extLst>
              <a:ext uri="{FF2B5EF4-FFF2-40B4-BE49-F238E27FC236}">
                <a16:creationId xmlns:a16="http://schemas.microsoft.com/office/drawing/2014/main" id="{380AA38C-3BFB-6292-2333-42F72A2B4374}"/>
              </a:ext>
            </a:extLst>
          </p:cNvPr>
          <p:cNvSpPr/>
          <p:nvPr/>
        </p:nvSpPr>
        <p:spPr>
          <a:xfrm rot="10800000">
            <a:off x="5545572" y="4024309"/>
            <a:ext cx="117300" cy="6822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13" y="2535728"/>
            <a:ext cx="2361979" cy="18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631638" y="3200328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endParaRPr/>
          </a:p>
        </p:txBody>
      </p:sp>
      <p:cxnSp>
        <p:nvCxnSpPr>
          <p:cNvPr id="152" name="Google Shape;152;p22"/>
          <p:cNvCxnSpPr/>
          <p:nvPr/>
        </p:nvCxnSpPr>
        <p:spPr>
          <a:xfrm>
            <a:off x="1024322" y="3380128"/>
            <a:ext cx="86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2"/>
          <p:cNvCxnSpPr/>
          <p:nvPr/>
        </p:nvCxnSpPr>
        <p:spPr>
          <a:xfrm rot="10800000">
            <a:off x="1901738" y="3270928"/>
            <a:ext cx="0" cy="10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4" name="Google Shape;154;p22"/>
          <p:cNvSpPr txBox="1"/>
          <p:nvPr/>
        </p:nvSpPr>
        <p:spPr>
          <a:xfrm>
            <a:off x="1608621" y="2948772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endParaRPr dirty="0"/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628649" y="191988"/>
            <a:ext cx="8090239" cy="461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666666"/>
                </a:solidFill>
              </a:rPr>
              <a:t>Linear Models in R |</a:t>
            </a:r>
            <a:r>
              <a:rPr lang="en-GB" dirty="0"/>
              <a:t> Null Hypothesis Testing</a:t>
            </a:r>
            <a:endParaRPr dirty="0"/>
          </a:p>
        </p:txBody>
      </p:sp>
      <p:sp>
        <p:nvSpPr>
          <p:cNvPr id="156" name="Google Shape;156;p22"/>
          <p:cNvSpPr txBox="1"/>
          <p:nvPr/>
        </p:nvSpPr>
        <p:spPr>
          <a:xfrm>
            <a:off x="233850" y="868200"/>
            <a:ext cx="2497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bin"/>
                <a:ea typeface="Cabin"/>
                <a:cs typeface="Cabin"/>
                <a:sym typeface="Cabin"/>
              </a:rPr>
              <a:t>How compatible is my data with a “boring” hypothesis?</a:t>
            </a:r>
            <a:endParaRPr b="1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bin"/>
                <a:ea typeface="Cabin"/>
                <a:cs typeface="Cabin"/>
                <a:sym typeface="Cabin"/>
              </a:rPr>
              <a:t>Null hypothesis:  </a:t>
            </a: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0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3048575" y="2519825"/>
            <a:ext cx="4932300" cy="18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Test statistic:    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/ </a:t>
            </a:r>
            <a:r>
              <a:rPr lang="en-GB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σ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𝛽1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(our estimate divided by the uncertainty in that estimate)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P-value calculated from the test statistic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Low p-value indicates that the data are not very compatible with the null hypothesis.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6181043" y="771300"/>
            <a:ext cx="3072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Model: </a:t>
            </a:r>
            <a:endParaRPr sz="1400" dirty="0">
              <a:latin typeface="Cabin"/>
              <a:ea typeface="Cabin"/>
              <a:cs typeface="Cabin"/>
              <a:sym typeface="Cabin"/>
            </a:endParaRPr>
          </a:p>
          <a:p>
            <a:pPr lvl="0" indent="457200">
              <a:lnSpc>
                <a:spcPct val="115000"/>
              </a:lnSpc>
            </a:pPr>
            <a:r>
              <a:rPr lang="en-GB" sz="1400" dirty="0">
                <a:latin typeface="Cabin"/>
                <a:ea typeface="Cabin"/>
                <a:cs typeface="Cabin"/>
                <a:sym typeface="Cabin"/>
              </a:rPr>
              <a:t>Y = </a:t>
            </a: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4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+ 𝛽</a:t>
            </a:r>
            <a:r>
              <a:rPr lang="en-GB" sz="14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sz="1400" baseline="30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sz="1400" b="1" dirty="0">
                <a:solidFill>
                  <a:srgbClr val="A64D79"/>
                </a:solidFill>
                <a:latin typeface="Cabin"/>
                <a:ea typeface="Cabin"/>
                <a:cs typeface="Cabin"/>
                <a:sym typeface="Cabin"/>
              </a:rPr>
              <a:t>X</a:t>
            </a:r>
            <a:r>
              <a:rPr lang="en-GB" sz="1400" b="1" baseline="-25000" dirty="0">
                <a:solidFill>
                  <a:srgbClr val="A64D79"/>
                </a:solidFill>
                <a:latin typeface="Cabin"/>
                <a:ea typeface="Cabin"/>
                <a:cs typeface="Cabin"/>
                <a:sym typeface="Cabin"/>
              </a:rPr>
              <a:t>B</a:t>
            </a: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+ 𝞊</a:t>
            </a:r>
            <a:endParaRPr sz="1400" b="1" baseline="-25000" dirty="0">
              <a:solidFill>
                <a:srgbClr val="A64D79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aseline="-25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4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</a:t>
            </a:r>
            <a:r>
              <a:rPr lang="en-GB" sz="1400" i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average of the reference group</a:t>
            </a:r>
            <a:endParaRPr sz="1400" i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sz="1400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</a:t>
            </a:r>
            <a:r>
              <a:rPr lang="en-GB" sz="1400" b="1" i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difference</a:t>
            </a:r>
            <a:r>
              <a:rPr lang="en-GB" sz="1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to the reference group</a:t>
            </a:r>
            <a:endParaRPr sz="14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9525" y="695100"/>
            <a:ext cx="2497625" cy="19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3458350" y="1633725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endParaRPr/>
          </a:p>
        </p:txBody>
      </p:sp>
      <p:cxnSp>
        <p:nvCxnSpPr>
          <p:cNvPr id="161" name="Google Shape;161;p22"/>
          <p:cNvCxnSpPr/>
          <p:nvPr/>
        </p:nvCxnSpPr>
        <p:spPr>
          <a:xfrm>
            <a:off x="3864700" y="1813525"/>
            <a:ext cx="86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 rot="10800000">
            <a:off x="4728450" y="1235125"/>
            <a:ext cx="0" cy="57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63" name="Google Shape;163;p22"/>
          <p:cNvSpPr txBox="1"/>
          <p:nvPr/>
        </p:nvSpPr>
        <p:spPr>
          <a:xfrm>
            <a:off x="4433450" y="1299300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8B7B-4C75-01F5-890A-9AEDF025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94A415-65A3-DA29-5CA8-2DCD4773D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71" y="989607"/>
            <a:ext cx="4426527" cy="331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6A3DC-C97C-418F-76FA-73D27F72A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7081" y="856598"/>
            <a:ext cx="4766312" cy="358046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</a:rPr>
              <a:t>Write a model compatible with the plot above, which shows the effect of a drug on gene expression.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</a:rPr>
              <a:t>Biologically speaking, what do each of the 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𝛽</a:t>
            </a:r>
            <a:r>
              <a:rPr lang="el-GR" b="0" i="0" dirty="0">
                <a:solidFill>
                  <a:srgbClr val="000000"/>
                </a:solidFill>
                <a:effectLst/>
              </a:rPr>
              <a:t> </a:t>
            </a:r>
            <a:r>
              <a:rPr lang="en-GB" b="0" i="0" dirty="0">
                <a:solidFill>
                  <a:srgbClr val="000000"/>
                </a:solidFill>
                <a:effectLst/>
              </a:rPr>
              <a:t>coefficients in your model mean?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</a:rPr>
              <a:t>What is the null hypothesis for testing for an effect of the treatment on the gene’s expression?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</a:rPr>
              <a:t>Write the values for the indicator variable for each sample (the numbers in the points are sample ID).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628650" y="136233"/>
            <a:ext cx="7886700" cy="4616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666666"/>
                </a:solidFill>
              </a:rPr>
              <a:t>Linear Models in R |</a:t>
            </a:r>
            <a:r>
              <a:rPr lang="en-GB" dirty="0"/>
              <a:t> Model Specification</a:t>
            </a:r>
            <a:endParaRPr dirty="0"/>
          </a:p>
        </p:txBody>
      </p:sp>
      <p:sp>
        <p:nvSpPr>
          <p:cNvPr id="188" name="Google Shape;188;p24"/>
          <p:cNvSpPr txBox="1"/>
          <p:nvPr/>
        </p:nvSpPr>
        <p:spPr>
          <a:xfrm>
            <a:off x="426600" y="695100"/>
            <a:ext cx="1720500" cy="16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x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&lt;factor&gt;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sample1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sample2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sample3   A 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sample4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sample5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sample6   B 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5556575" y="771300"/>
            <a:ext cx="3072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Model: </a:t>
            </a:r>
            <a:endParaRPr dirty="0">
              <a:latin typeface="Cabin"/>
              <a:ea typeface="Cabin"/>
              <a:cs typeface="Cabin"/>
              <a:sym typeface="Cabin"/>
            </a:endParaRPr>
          </a:p>
          <a:p>
            <a:pPr lvl="0" indent="457200">
              <a:lnSpc>
                <a:spcPct val="115000"/>
              </a:lnSpc>
            </a:pPr>
            <a:r>
              <a:rPr lang="en-GB" dirty="0">
                <a:latin typeface="Cabin"/>
                <a:ea typeface="Cabin"/>
                <a:cs typeface="Cabin"/>
                <a:sym typeface="Cabin"/>
              </a:rPr>
              <a:t>Y =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+ 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baseline="30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X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 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+ 𝞊</a:t>
            </a:r>
            <a:endParaRPr baseline="-25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aseline="-250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average of the reference group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r>
              <a:rPr lang="en-GB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= difference to the reference group</a:t>
            </a:r>
            <a:endParaRPr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525" y="695100"/>
            <a:ext cx="2497625" cy="19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3458350" y="1633725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endParaRPr/>
          </a:p>
        </p:txBody>
      </p:sp>
      <p:cxnSp>
        <p:nvCxnSpPr>
          <p:cNvPr id="192" name="Google Shape;192;p24"/>
          <p:cNvCxnSpPr/>
          <p:nvPr/>
        </p:nvCxnSpPr>
        <p:spPr>
          <a:xfrm>
            <a:off x="3864700" y="1813525"/>
            <a:ext cx="86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24"/>
          <p:cNvCxnSpPr/>
          <p:nvPr/>
        </p:nvCxnSpPr>
        <p:spPr>
          <a:xfrm rot="10800000">
            <a:off x="4728450" y="1235125"/>
            <a:ext cx="0" cy="57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4" name="Google Shape;194;p24"/>
          <p:cNvSpPr txBox="1"/>
          <p:nvPr/>
        </p:nvSpPr>
        <p:spPr>
          <a:xfrm>
            <a:off x="4433450" y="1299300"/>
            <a:ext cx="4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𝛽</a:t>
            </a:r>
            <a:r>
              <a:rPr lang="en-GB" baseline="-25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1</a:t>
            </a:r>
            <a:endParaRPr/>
          </a:p>
        </p:txBody>
      </p:sp>
      <p:sp>
        <p:nvSpPr>
          <p:cNvPr id="195" name="Google Shape;195;p24"/>
          <p:cNvSpPr txBox="1"/>
          <p:nvPr/>
        </p:nvSpPr>
        <p:spPr>
          <a:xfrm>
            <a:off x="410525" y="2776950"/>
            <a:ext cx="6542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bin"/>
                <a:ea typeface="Cabin"/>
                <a:cs typeface="Cabin"/>
                <a:sym typeface="Cabin"/>
              </a:rPr>
              <a:t>Formula syntax in R:</a:t>
            </a:r>
            <a:endParaRPr sz="160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bin"/>
              <a:ea typeface="Cabin"/>
              <a:cs typeface="Cabin"/>
              <a:sym typeface="Cabi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abin"/>
                <a:ea typeface="Cabin"/>
                <a:cs typeface="Cabin"/>
                <a:sym typeface="Cabin"/>
              </a:rPr>
              <a:t>outcome </a:t>
            </a:r>
            <a:r>
              <a:rPr lang="en-GB" sz="1600" b="1">
                <a:latin typeface="Cabin"/>
                <a:ea typeface="Cabin"/>
                <a:cs typeface="Cabin"/>
                <a:sym typeface="Cabin"/>
              </a:rPr>
              <a:t>~</a:t>
            </a:r>
            <a:r>
              <a:rPr lang="en-GB" sz="1600">
                <a:latin typeface="Cabin"/>
                <a:ea typeface="Cabin"/>
                <a:cs typeface="Cabin"/>
                <a:sym typeface="Cabin"/>
              </a:rPr>
              <a:t> predictors</a:t>
            </a:r>
            <a:endParaRPr sz="16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ncer Research UK">
  <a:themeElements>
    <a:clrScheme name="Cancer Research 2">
      <a:dk1>
        <a:srgbClr val="58595B"/>
      </a:dk1>
      <a:lt1>
        <a:sysClr val="window" lastClr="FFFFFF"/>
      </a:lt1>
      <a:dk2>
        <a:srgbClr val="2E008B"/>
      </a:dk2>
      <a:lt2>
        <a:srgbClr val="EC008C"/>
      </a:lt2>
      <a:accent1>
        <a:srgbClr val="00B6ED"/>
      </a:accent1>
      <a:accent2>
        <a:srgbClr val="A7A8AA"/>
      </a:accent2>
      <a:accent3>
        <a:srgbClr val="AB99D1"/>
      </a:accent3>
      <a:accent4>
        <a:srgbClr val="F799D1"/>
      </a:accent4>
      <a:accent5>
        <a:srgbClr val="99E2F8"/>
      </a:accent5>
      <a:accent6>
        <a:srgbClr val="D9D9D8"/>
      </a:accent6>
      <a:hlink>
        <a:srgbClr val="AB99D1"/>
      </a:hlink>
      <a:folHlink>
        <a:srgbClr val="99E2F8"/>
      </a:folHlink>
    </a:clrScheme>
    <a:fontScheme name="Cancer Research UK - specialis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UK Cambridge Institute PowerPoint" id="{7F2FA565-B8A7-414D-8B6A-780025C40E31}" vid="{68DF0E8F-ECF8-C749-9041-F0F08C90BC7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CRUK Cambridge Institute PowerPoint</Template>
  <TotalTime>1617</TotalTime>
  <Words>1659</Words>
  <Application>Microsoft Macintosh PowerPoint</Application>
  <PresentationFormat>On-screen Show (16:9)</PresentationFormat>
  <Paragraphs>370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Cabin</vt:lpstr>
      <vt:lpstr>Calibri</vt:lpstr>
      <vt:lpstr>Courier New</vt:lpstr>
      <vt:lpstr>Calibri Light</vt:lpstr>
      <vt:lpstr>Arial</vt:lpstr>
      <vt:lpstr>Avenir Book</vt:lpstr>
      <vt:lpstr>Cancer Research UK</vt:lpstr>
      <vt:lpstr>Models And Contrasts In R And Deseq2</vt:lpstr>
      <vt:lpstr>Outline</vt:lpstr>
      <vt:lpstr>Linear Model</vt:lpstr>
      <vt:lpstr>Linear Models in R | Categorical Variables </vt:lpstr>
      <vt:lpstr>Linear Models in R | Categorical Variables </vt:lpstr>
      <vt:lpstr>Linear Models in R | Categorical Variables </vt:lpstr>
      <vt:lpstr>Linear Models in R | Null Hypothesis Testing</vt:lpstr>
      <vt:lpstr>Thought Experiment</vt:lpstr>
      <vt:lpstr>Linear Models in R | Model Specification</vt:lpstr>
      <vt:lpstr>Linear Models in R | Model Specification </vt:lpstr>
      <vt:lpstr>Linear Models in R | Model Specification </vt:lpstr>
      <vt:lpstr>Common Designs </vt:lpstr>
      <vt:lpstr>Common Designs | One factor, 3 levels</vt:lpstr>
      <vt:lpstr>Model Designs | Two factors - additive model</vt:lpstr>
      <vt:lpstr>Model Designs | Two factors - interaction model</vt:lpstr>
      <vt:lpstr>Model Specification in DESeq2</vt:lpstr>
      <vt:lpstr>Model Specification in DESeq2</vt:lpstr>
      <vt:lpstr>Model Specification in DESeq2 | Interpreting Results</vt:lpstr>
      <vt:lpstr>Likelihood-ratio Test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Models and contrasts in R/DESeq2</dc:title>
  <cp:lastModifiedBy>Abigail Edwards</cp:lastModifiedBy>
  <cp:revision>42</cp:revision>
  <dcterms:modified xsi:type="dcterms:W3CDTF">2024-10-02T23:26:18Z</dcterms:modified>
</cp:coreProperties>
</file>